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3"/>
    <p:sldId id="334" r:id="rId4"/>
    <p:sldId id="330" r:id="rId5"/>
    <p:sldId id="349" r:id="rId6"/>
    <p:sldId id="345" r:id="rId7"/>
    <p:sldId id="351" r:id="rId8"/>
    <p:sldId id="352" r:id="rId9"/>
    <p:sldId id="346" r:id="rId10"/>
    <p:sldId id="353" r:id="rId11"/>
    <p:sldId id="354" r:id="rId12"/>
    <p:sldId id="347" r:id="rId13"/>
    <p:sldId id="348" r:id="rId14"/>
    <p:sldId id="343" r:id="rId15"/>
    <p:sldId id="344" r:id="rId16"/>
    <p:sldId id="430" r:id="rId17"/>
    <p:sldId id="428" r:id="rId18"/>
    <p:sldId id="431" r:id="rId19"/>
    <p:sldId id="429" r:id="rId20"/>
    <p:sldId id="432" r:id="rId21"/>
    <p:sldId id="433" r:id="rId22"/>
    <p:sldId id="434" r:id="rId23"/>
    <p:sldId id="288" r:id="rId24"/>
  </p:sldIdLst>
  <p:sldSz cx="9144000" cy="6858000" type="screen4x3"/>
  <p:notesSz cx="6794500" cy="99314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2CE707E0-EBBB-4974-AAA4-2F5A5DE1B253}">
          <p14:sldIdLst>
            <p14:sldId id="256"/>
            <p14:sldId id="334"/>
            <p14:sldId id="330"/>
            <p14:sldId id="349"/>
            <p14:sldId id="345"/>
            <p14:sldId id="351"/>
            <p14:sldId id="352"/>
            <p14:sldId id="346"/>
            <p14:sldId id="353"/>
            <p14:sldId id="354"/>
            <p14:sldId id="347"/>
            <p14:sldId id="348"/>
            <p14:sldId id="343"/>
            <p14:sldId id="344"/>
            <p14:sldId id="430"/>
            <p14:sldId id="428"/>
            <p14:sldId id="431"/>
            <p14:sldId id="429"/>
            <p14:sldId id="432"/>
            <p14:sldId id="433"/>
            <p14:sldId id="434"/>
            <p14:sldId id="288"/>
          </p14:sldIdLst>
        </p14:section>
        <p14:section name="Раздел без заголовка" id="{8AA656FC-0F06-48E6-A61A-53239D6A0CE6}">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DBE9"/>
    <a:srgbClr val="E27100"/>
    <a:srgbClr val="FF9933"/>
    <a:srgbClr val="1D4085"/>
    <a:srgbClr val="BCC8DE"/>
    <a:srgbClr val="CEE4FF"/>
    <a:srgbClr val="E9EDF4"/>
    <a:srgbClr val="4F81BD"/>
    <a:srgbClr val="A7C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60" autoAdjust="0"/>
    <p:restoredTop sz="96433" autoAdjust="0"/>
  </p:normalViewPr>
  <p:slideViewPr>
    <p:cSldViewPr showGuides="1">
      <p:cViewPr varScale="1">
        <p:scale>
          <a:sx n="116" d="100"/>
          <a:sy n="116" d="100"/>
        </p:scale>
        <p:origin x="1524"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1992" y="-72"/>
      </p:cViewPr>
      <p:guideLst>
        <p:guide orient="horz" pos="3129"/>
        <p:guide pos="214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notesMaster" Target="notesMasters/notesMaster1.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_rels/data1.xml.rels><?xml version="1.0" encoding="UTF-8" standalone="yes"?>
<Relationships xmlns="http://schemas.openxmlformats.org/package/2006/relationships"><Relationship Id="rId1" Type="http://schemas.openxmlformats.org/officeDocument/2006/relationships/image" Target="../media/image42.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42.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754ABE2-6AC6-4CDB-9E1E-0795D587B644}" type="doc">
      <dgm:prSet loTypeId="urn:microsoft.com/office/officeart/2005/8/layout/vList4" loCatId="list" qsTypeId="urn:microsoft.com/office/officeart/2005/8/quickstyle/simple2" qsCatId="simple" csTypeId="urn:microsoft.com/office/officeart/2005/8/colors/accent0_3" csCatId="mainScheme" phldr="1"/>
      <dgm:spPr/>
      <dgm:t>
        <a:bodyPr/>
        <a:lstStyle/>
        <a:p>
          <a:endParaRPr lang="ru-RU"/>
        </a:p>
      </dgm:t>
    </dgm:pt>
    <dgm:pt modelId="{7F03310C-7BDD-4517-874F-8DB9F09A4C5F}">
      <dgm:prSet phldrT="[Текст]" custT="1"/>
      <dgm:spPr>
        <a:solidFill>
          <a:srgbClr val="D3DBE9"/>
        </a:solidFill>
      </dgm:spPr>
      <dgm:t>
        <a:bodyPr/>
        <a:lstStyle/>
        <a:p>
          <a:pPr rtl="0">
            <a:buNone/>
          </a:pPr>
          <a:endParaRPr lang="ru-RU" sz="2000" kern="1200" dirty="0">
            <a:solidFill>
              <a:srgbClr val="FF9933"/>
            </a:solidFill>
            <a:latin typeface="+mn-lt"/>
            <a:cs typeface="Times New Roman" panose="02020603050405020304" pitchFamily="18" charset="0"/>
          </a:endParaRPr>
        </a:p>
        <a:p>
          <a:pPr rtl="0">
            <a:buNone/>
          </a:pPr>
          <a:r>
            <a:rPr lang="ru-RU" sz="2000" kern="1200" dirty="0">
              <a:solidFill>
                <a:srgbClr val="FF9933"/>
              </a:solidFill>
              <a:latin typeface="+mn-lt"/>
              <a:cs typeface="Times New Roman" panose="02020603050405020304" pitchFamily="18" charset="0"/>
            </a:rPr>
            <a:t>Пункт 13. </a:t>
          </a:r>
          <a:r>
            <a:rPr lang="ru-RU" sz="2000" kern="1200" dirty="0">
              <a:solidFill>
                <a:srgbClr val="1D4085"/>
              </a:solidFill>
              <a:latin typeface="+mn-lt"/>
              <a:cs typeface="Times New Roman" panose="02020603050405020304" pitchFamily="18" charset="0"/>
            </a:rPr>
            <a:t>В перечни объектов недвижимости не включаются сведения об объектах недвижимости, в отношении которых на дату, по состоянию на которую формируется соответствующий перечень, в ЕГРН отсутствуют актуальные сведения хотя бы об одной из следующих характеристик:</a:t>
          </a:r>
          <a:endParaRPr lang="ru-RU" sz="2800" b="1" kern="1200" dirty="0">
            <a:solidFill>
              <a:srgbClr val="E27100"/>
            </a:solidFill>
            <a:latin typeface="Gill Sans" panose="020B0502020104020203" pitchFamily="34" charset="-79"/>
            <a:ea typeface="+mn-ea"/>
            <a:cs typeface="Gill Sans" panose="020B0502020104020203" pitchFamily="34" charset="-79"/>
          </a:endParaRPr>
        </a:p>
      </dgm:t>
    </dgm:pt>
    <dgm:pt modelId="{68F51198-130F-4392-9FA4-F43D4291762A}" cxnId="{5BB03A24-860A-4C65-A8AD-3C499B44822D}" type="parTrans">
      <dgm:prSet/>
      <dgm:spPr/>
      <dgm:t>
        <a:bodyPr/>
        <a:lstStyle/>
        <a:p>
          <a:endParaRPr lang="ru-RU"/>
        </a:p>
      </dgm:t>
    </dgm:pt>
    <dgm:pt modelId="{0107FBF8-EF2C-46CE-B0C0-C8C0400BA252}" cxnId="{5BB03A24-860A-4C65-A8AD-3C499B44822D}" type="sibTrans">
      <dgm:prSet/>
      <dgm:spPr/>
      <dgm:t>
        <a:bodyPr/>
        <a:lstStyle/>
        <a:p>
          <a:endParaRPr lang="ru-RU"/>
        </a:p>
      </dgm:t>
    </dgm:pt>
    <dgm:pt modelId="{40EF17AE-AF2E-4FCB-A59C-BFE2273BA1D5}">
      <dgm:prSet custT="1"/>
      <dgm:spPr/>
      <dgm:t>
        <a:bodyPr/>
        <a:lstStyle/>
        <a:p>
          <a:pPr rtl="0"/>
          <a:r>
            <a:rPr lang="ru-RU" sz="2000" kern="1200" dirty="0">
              <a:solidFill>
                <a:srgbClr val="1D4085"/>
              </a:solidFill>
              <a:latin typeface="+mn-lt"/>
              <a:cs typeface="Times New Roman" panose="02020603050405020304" pitchFamily="18" charset="0"/>
            </a:rPr>
            <a:t>кадастровый номер;</a:t>
          </a:r>
        </a:p>
      </dgm:t>
    </dgm:pt>
    <dgm:pt modelId="{463107B5-C600-4D1A-8666-693108925140}" cxnId="{C1B5B662-2D2E-40E8-A93C-8FA0502CA8F5}" type="parTrans">
      <dgm:prSet/>
      <dgm:spPr/>
      <dgm:t>
        <a:bodyPr/>
        <a:lstStyle/>
        <a:p>
          <a:endParaRPr lang="ru-RU"/>
        </a:p>
      </dgm:t>
    </dgm:pt>
    <dgm:pt modelId="{5514D4CB-79D2-416E-A975-BF36CD2C41C2}" cxnId="{C1B5B662-2D2E-40E8-A93C-8FA0502CA8F5}" type="sibTrans">
      <dgm:prSet/>
      <dgm:spPr/>
      <dgm:t>
        <a:bodyPr/>
        <a:lstStyle/>
        <a:p>
          <a:endParaRPr lang="ru-RU"/>
        </a:p>
      </dgm:t>
    </dgm:pt>
    <dgm:pt modelId="{E271DFEF-061C-4AF6-BBAF-7D9D072AA82B}">
      <dgm:prSet custT="1"/>
      <dgm:spPr/>
      <dgm:t>
        <a:bodyPr/>
        <a:lstStyle/>
        <a:p>
          <a:pPr rtl="0"/>
          <a:r>
            <a:rPr lang="ru-RU" sz="2000" kern="1200" dirty="0">
              <a:solidFill>
                <a:srgbClr val="1D4085"/>
              </a:solidFill>
              <a:latin typeface="+mn-lt"/>
              <a:cs typeface="Times New Roman" panose="02020603050405020304" pitchFamily="18" charset="0"/>
            </a:rPr>
            <a:t>площадь (в отношении земельных участков, зданий, помещений, машино-мест).</a:t>
          </a:r>
        </a:p>
      </dgm:t>
    </dgm:pt>
    <dgm:pt modelId="{7B9C521D-C478-41BE-9A49-17625501013C}" cxnId="{FE7D2C38-737F-4E3E-A203-32145A194C55}" type="parTrans">
      <dgm:prSet/>
      <dgm:spPr/>
      <dgm:t>
        <a:bodyPr/>
        <a:lstStyle/>
        <a:p>
          <a:endParaRPr lang="ru-RU"/>
        </a:p>
      </dgm:t>
    </dgm:pt>
    <dgm:pt modelId="{53BDA719-4333-48D5-8113-64E80C05BE6C}" cxnId="{FE7D2C38-737F-4E3E-A203-32145A194C55}" type="sibTrans">
      <dgm:prSet/>
      <dgm:spPr/>
      <dgm:t>
        <a:bodyPr/>
        <a:lstStyle/>
        <a:p>
          <a:endParaRPr lang="ru-RU"/>
        </a:p>
      </dgm:t>
    </dgm:pt>
    <dgm:pt modelId="{3FD049A7-36F9-461C-90D3-876EB4314965}" type="pres">
      <dgm:prSet presAssocID="{C754ABE2-6AC6-4CDB-9E1E-0795D587B644}" presName="linear" presStyleCnt="0">
        <dgm:presLayoutVars>
          <dgm:dir/>
          <dgm:resizeHandles val="exact"/>
        </dgm:presLayoutVars>
      </dgm:prSet>
      <dgm:spPr/>
      <dgm:t>
        <a:bodyPr/>
        <a:lstStyle/>
        <a:p>
          <a:endParaRPr lang="ru-RU"/>
        </a:p>
      </dgm:t>
    </dgm:pt>
    <dgm:pt modelId="{E44AF5F4-2170-4441-9B86-245DAE5B880B}" type="pres">
      <dgm:prSet presAssocID="{7F03310C-7BDD-4517-874F-8DB9F09A4C5F}" presName="comp" presStyleCnt="0"/>
      <dgm:spPr/>
    </dgm:pt>
    <dgm:pt modelId="{69EF24A4-24B9-4C2A-B78E-9D969DA7DE24}" type="pres">
      <dgm:prSet presAssocID="{7F03310C-7BDD-4517-874F-8DB9F09A4C5F}" presName="box" presStyleLbl="node1" presStyleIdx="0" presStyleCnt="1" custScaleY="99986" custLinFactNeighborY="4810"/>
      <dgm:spPr/>
      <dgm:t>
        <a:bodyPr/>
        <a:lstStyle/>
        <a:p>
          <a:endParaRPr lang="ru-RU"/>
        </a:p>
      </dgm:t>
    </dgm:pt>
    <dgm:pt modelId="{D1A74253-1CE7-4A4B-A990-3D2BDF1E7E62}" type="pres">
      <dgm:prSet presAssocID="{7F03310C-7BDD-4517-874F-8DB9F09A4C5F}" presName="img" presStyleLbl="fgImgPlace1" presStyleIdx="0" presStyleCnt="1" custScaleY="53225" custLinFactNeighborX="-3037" custLinFactNeighborY="-1515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4000" r="-34000"/>
          </a:stretch>
        </a:blipFill>
      </dgm:spPr>
    </dgm:pt>
    <dgm:pt modelId="{5E65F09B-E28C-47DC-B4B9-93F8BAA47084}" type="pres">
      <dgm:prSet presAssocID="{7F03310C-7BDD-4517-874F-8DB9F09A4C5F}" presName="text" presStyleLbl="node1" presStyleIdx="0" presStyleCnt="1">
        <dgm:presLayoutVars>
          <dgm:bulletEnabled val="1"/>
        </dgm:presLayoutVars>
      </dgm:prSet>
      <dgm:spPr/>
      <dgm:t>
        <a:bodyPr/>
        <a:lstStyle/>
        <a:p>
          <a:endParaRPr lang="ru-RU"/>
        </a:p>
      </dgm:t>
    </dgm:pt>
  </dgm:ptLst>
  <dgm:cxnLst>
    <dgm:cxn modelId="{514D6250-00A9-4AF8-9AAA-FF7A18F1CD9B}" type="presOf" srcId="{7F03310C-7BDD-4517-874F-8DB9F09A4C5F}" destId="{5E65F09B-E28C-47DC-B4B9-93F8BAA47084}" srcOrd="1" destOrd="0" presId="urn:microsoft.com/office/officeart/2005/8/layout/vList4"/>
    <dgm:cxn modelId="{C1B5B662-2D2E-40E8-A93C-8FA0502CA8F5}" srcId="{7F03310C-7BDD-4517-874F-8DB9F09A4C5F}" destId="{40EF17AE-AF2E-4FCB-A59C-BFE2273BA1D5}" srcOrd="0" destOrd="0" parTransId="{463107B5-C600-4D1A-8666-693108925140}" sibTransId="{5514D4CB-79D2-416E-A975-BF36CD2C41C2}"/>
    <dgm:cxn modelId="{F743DF4A-A70A-4943-AFC6-871D20350BAF}" type="presOf" srcId="{40EF17AE-AF2E-4FCB-A59C-BFE2273BA1D5}" destId="{5E65F09B-E28C-47DC-B4B9-93F8BAA47084}" srcOrd="1" destOrd="1" presId="urn:microsoft.com/office/officeart/2005/8/layout/vList4"/>
    <dgm:cxn modelId="{FE7D2C38-737F-4E3E-A203-32145A194C55}" srcId="{7F03310C-7BDD-4517-874F-8DB9F09A4C5F}" destId="{E271DFEF-061C-4AF6-BBAF-7D9D072AA82B}" srcOrd="1" destOrd="0" parTransId="{7B9C521D-C478-41BE-9A49-17625501013C}" sibTransId="{53BDA719-4333-48D5-8113-64E80C05BE6C}"/>
    <dgm:cxn modelId="{75A5FF0C-CCF2-4B3E-8204-E486A7704935}" type="presOf" srcId="{E271DFEF-061C-4AF6-BBAF-7D9D072AA82B}" destId="{69EF24A4-24B9-4C2A-B78E-9D969DA7DE24}" srcOrd="0" destOrd="2" presId="urn:microsoft.com/office/officeart/2005/8/layout/vList4"/>
    <dgm:cxn modelId="{30384C20-842E-4023-8B6A-3E631C2D097F}" type="presOf" srcId="{C754ABE2-6AC6-4CDB-9E1E-0795D587B644}" destId="{3FD049A7-36F9-461C-90D3-876EB4314965}" srcOrd="0" destOrd="0" presId="urn:microsoft.com/office/officeart/2005/8/layout/vList4"/>
    <dgm:cxn modelId="{428E3AC0-A061-4909-A135-9D425226E69D}" type="presOf" srcId="{40EF17AE-AF2E-4FCB-A59C-BFE2273BA1D5}" destId="{69EF24A4-24B9-4C2A-B78E-9D969DA7DE24}" srcOrd="0" destOrd="1" presId="urn:microsoft.com/office/officeart/2005/8/layout/vList4"/>
    <dgm:cxn modelId="{846C8085-FDA7-43FB-A321-44F774B03F9B}" type="presOf" srcId="{E271DFEF-061C-4AF6-BBAF-7D9D072AA82B}" destId="{5E65F09B-E28C-47DC-B4B9-93F8BAA47084}" srcOrd="1" destOrd="2" presId="urn:microsoft.com/office/officeart/2005/8/layout/vList4"/>
    <dgm:cxn modelId="{60B33561-6E85-4F50-BF19-47C7400964A4}" type="presOf" srcId="{7F03310C-7BDD-4517-874F-8DB9F09A4C5F}" destId="{69EF24A4-24B9-4C2A-B78E-9D969DA7DE24}" srcOrd="0" destOrd="0" presId="urn:microsoft.com/office/officeart/2005/8/layout/vList4"/>
    <dgm:cxn modelId="{5BB03A24-860A-4C65-A8AD-3C499B44822D}" srcId="{C754ABE2-6AC6-4CDB-9E1E-0795D587B644}" destId="{7F03310C-7BDD-4517-874F-8DB9F09A4C5F}" srcOrd="0" destOrd="0" parTransId="{68F51198-130F-4392-9FA4-F43D4291762A}" sibTransId="{0107FBF8-EF2C-46CE-B0C0-C8C0400BA252}"/>
    <dgm:cxn modelId="{2AB6046D-48CB-4768-9ADA-391DC15F055D}" type="presParOf" srcId="{3FD049A7-36F9-461C-90D3-876EB4314965}" destId="{E44AF5F4-2170-4441-9B86-245DAE5B880B}" srcOrd="0" destOrd="0" presId="urn:microsoft.com/office/officeart/2005/8/layout/vList4"/>
    <dgm:cxn modelId="{CB9CFDB7-F9D7-4D52-A6E4-E9271A25CCDA}" type="presParOf" srcId="{E44AF5F4-2170-4441-9B86-245DAE5B880B}" destId="{69EF24A4-24B9-4C2A-B78E-9D969DA7DE24}" srcOrd="0" destOrd="0" presId="urn:microsoft.com/office/officeart/2005/8/layout/vList4"/>
    <dgm:cxn modelId="{6683815A-BE5B-4D4C-B065-AAEC04BB8929}" type="presParOf" srcId="{E44AF5F4-2170-4441-9B86-245DAE5B880B}" destId="{D1A74253-1CE7-4A4B-A990-3D2BDF1E7E62}" srcOrd="1" destOrd="0" presId="urn:microsoft.com/office/officeart/2005/8/layout/vList4"/>
    <dgm:cxn modelId="{6F0C81C7-E6ED-4802-B0DC-D61DB1921143}" type="presParOf" srcId="{E44AF5F4-2170-4441-9B86-245DAE5B880B}" destId="{5E65F09B-E28C-47DC-B4B9-93F8BAA47084}" srcOrd="2" destOrd="0" presId="urn:microsoft.com/office/officeart/2005/8/layout/vList4"/>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7018FA4-4318-4623-AAD4-ACF873CA384E}"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ru-RU"/>
        </a:p>
      </dgm:t>
    </dgm:pt>
    <dgm:pt modelId="{4ABFDCDE-EACD-4931-B2EC-3F72C60F8D0A}">
      <dgm:prSet phldrT="[Текст]" custT="1"/>
      <dgm:spPr>
        <a:solidFill>
          <a:srgbClr val="1D4085"/>
        </a:solidFill>
      </dgm:spPr>
      <dgm:t>
        <a:bodyPr/>
        <a:lstStyle/>
        <a:p>
          <a:r>
            <a:rPr lang="ru-RU" sz="1400" b="1" kern="1200" dirty="0">
              <a:latin typeface="Calibri" panose="020F0502020204030204"/>
              <a:ea typeface="+mn-ea"/>
              <a:cs typeface="+mn-cs"/>
            </a:rPr>
            <a:t>Кадастровая стоимость определена по данным, содержащимся в Едином государственном реестре недвижимости.</a:t>
          </a:r>
          <a:endParaRPr lang="ru-RU" sz="1100" b="0" dirty="0"/>
        </a:p>
      </dgm:t>
    </dgm:pt>
    <dgm:pt modelId="{AD0E6A91-13BB-4FF5-9F5B-64AB64FD43DE}" cxnId="{A2255824-BCB6-494C-9426-4368067E1C84}" type="parTrans">
      <dgm:prSet/>
      <dgm:spPr/>
      <dgm:t>
        <a:bodyPr/>
        <a:lstStyle/>
        <a:p>
          <a:endParaRPr lang="ru-RU"/>
        </a:p>
      </dgm:t>
    </dgm:pt>
    <dgm:pt modelId="{D2310408-A655-45DC-B20F-328ADB737578}" cxnId="{A2255824-BCB6-494C-9426-4368067E1C84}" type="sibTrans">
      <dgm:prSet/>
      <dgm:spPr/>
      <dgm:t>
        <a:bodyPr/>
        <a:lstStyle/>
        <a:p>
          <a:endParaRPr lang="ru-RU"/>
        </a:p>
      </dgm:t>
    </dgm:pt>
    <dgm:pt modelId="{B201E79E-F04D-4BBB-98CE-77E85930E94C}">
      <dgm:prSet phldrT="[Текст]" custT="1"/>
      <dgm:spPr/>
      <dgm:t>
        <a:bodyPr/>
        <a:lstStyle/>
        <a:p>
          <a:r>
            <a:rPr lang="ru-RU" sz="1100" b="1" kern="1200" dirty="0">
              <a:solidFill>
                <a:srgbClr val="E27100"/>
              </a:solidFill>
              <a:latin typeface="Calibri" panose="020F0502020204030204"/>
              <a:ea typeface="+mn-ea"/>
              <a:cs typeface="+mn-cs"/>
            </a:rPr>
            <a:t>24:17:0000000:433</a:t>
          </a:r>
        </a:p>
      </dgm:t>
    </dgm:pt>
    <dgm:pt modelId="{287E6863-685F-4D10-B0C0-F13AF2F0E2F5}" cxnId="{3BD17B3A-A6ED-4320-B551-601DA921C515}" type="parTrans">
      <dgm:prSet/>
      <dgm:spPr/>
      <dgm:t>
        <a:bodyPr/>
        <a:lstStyle/>
        <a:p>
          <a:endParaRPr lang="ru-RU"/>
        </a:p>
      </dgm:t>
    </dgm:pt>
    <dgm:pt modelId="{3A821DE4-2A24-454C-A760-5DEEC44042DF}" cxnId="{3BD17B3A-A6ED-4320-B551-601DA921C515}" type="sibTrans">
      <dgm:prSet/>
      <dgm:spPr/>
      <dgm:t>
        <a:bodyPr/>
        <a:lstStyle/>
        <a:p>
          <a:endParaRPr lang="ru-RU"/>
        </a:p>
      </dgm:t>
    </dgm:pt>
    <dgm:pt modelId="{3704648E-7F41-406F-A83A-251D8C221CD9}">
      <dgm:prSet custT="1"/>
      <dgm:spPr/>
      <dgm:t>
        <a:bodyPr/>
        <a:lstStyle/>
        <a:p>
          <a:r>
            <a:rPr lang="ru-RU" sz="1100" b="0" kern="1200" dirty="0">
              <a:solidFill>
                <a:schemeClr val="accent1">
                  <a:lumMod val="50000"/>
                </a:schemeClr>
              </a:solidFill>
              <a:latin typeface="Calibri" panose="020F0502020204030204"/>
              <a:ea typeface="+mn-ea"/>
              <a:cs typeface="+mn-cs"/>
            </a:rPr>
            <a:t>Сооружение-воздушная ЛЭП напряжением 110 кВ С-621/С-622 ПС "</a:t>
          </a:r>
          <a:r>
            <a:rPr lang="ru-RU" sz="1100" b="0" kern="1200" dirty="0" err="1">
              <a:solidFill>
                <a:schemeClr val="accent1">
                  <a:lumMod val="50000"/>
                </a:schemeClr>
              </a:solidFill>
              <a:latin typeface="Calibri" panose="020F0502020204030204"/>
              <a:ea typeface="+mn-ea"/>
              <a:cs typeface="+mn-cs"/>
            </a:rPr>
            <a:t>Абалаковская</a:t>
          </a:r>
          <a:r>
            <a:rPr lang="ru-RU" sz="1100" b="0" kern="1200" dirty="0">
              <a:solidFill>
                <a:schemeClr val="accent1">
                  <a:lumMod val="50000"/>
                </a:schemeClr>
              </a:solidFill>
              <a:latin typeface="Calibri" panose="020F0502020204030204"/>
              <a:ea typeface="+mn-ea"/>
              <a:cs typeface="+mn-cs"/>
            </a:rPr>
            <a:t>"-ПС "Казачинская"-ПС "Шапкино" </a:t>
          </a:r>
        </a:p>
      </dgm:t>
    </dgm:pt>
    <dgm:pt modelId="{130F1B47-D829-432F-8DC7-0850E1F737D6}" cxnId="{AC53C669-6E04-465F-B90B-90839115939D}" type="parTrans">
      <dgm:prSet/>
      <dgm:spPr/>
      <dgm:t>
        <a:bodyPr/>
        <a:lstStyle/>
        <a:p>
          <a:endParaRPr lang="ru-RU"/>
        </a:p>
      </dgm:t>
    </dgm:pt>
    <dgm:pt modelId="{3158A082-2305-42EF-A375-778F3311EFA8}" cxnId="{AC53C669-6E04-465F-B90B-90839115939D}" type="sibTrans">
      <dgm:prSet/>
      <dgm:spPr/>
      <dgm:t>
        <a:bodyPr/>
        <a:lstStyle/>
        <a:p>
          <a:endParaRPr lang="ru-RU"/>
        </a:p>
      </dgm:t>
    </dgm:pt>
    <dgm:pt modelId="{E2A82870-7D4D-4FD0-A8B5-A2F55C569308}">
      <dgm:prSet custT="1"/>
      <dgm:spPr/>
      <dgm:t>
        <a:bodyPr/>
        <a:lstStyle/>
        <a:p>
          <a:r>
            <a:rPr lang="ru-RU" sz="1100" b="0" kern="1200" dirty="0">
              <a:solidFill>
                <a:schemeClr val="accent1">
                  <a:lumMod val="50000"/>
                </a:schemeClr>
              </a:solidFill>
              <a:latin typeface="Calibri" panose="020F0502020204030204"/>
              <a:ea typeface="+mn-ea"/>
              <a:cs typeface="+mn-cs"/>
            </a:rPr>
            <a:t>Дата присвоения кадастрового номера - 19.09.2013</a:t>
          </a:r>
        </a:p>
      </dgm:t>
    </dgm:pt>
    <dgm:pt modelId="{827B0088-BAEA-40C7-A82B-F76332E21A56}" cxnId="{8D4DFD7F-E3F8-4BA6-B684-E0F585B66942}" type="parTrans">
      <dgm:prSet/>
      <dgm:spPr/>
      <dgm:t>
        <a:bodyPr/>
        <a:lstStyle/>
        <a:p>
          <a:endParaRPr lang="ru-RU"/>
        </a:p>
      </dgm:t>
    </dgm:pt>
    <dgm:pt modelId="{2144FB06-CEC2-47DF-A632-E184F01FAE37}" cxnId="{8D4DFD7F-E3F8-4BA6-B684-E0F585B66942}" type="sibTrans">
      <dgm:prSet/>
      <dgm:spPr/>
      <dgm:t>
        <a:bodyPr/>
        <a:lstStyle/>
        <a:p>
          <a:endParaRPr lang="ru-RU"/>
        </a:p>
      </dgm:t>
    </dgm:pt>
    <dgm:pt modelId="{B4EDC35F-4747-4CAF-A2D3-88ABC9D5DDC7}">
      <dgm:prSet custT="1"/>
      <dgm:spPr/>
      <dgm:t>
        <a:bodyPr/>
        <a:lstStyle/>
        <a:p>
          <a:r>
            <a:rPr lang="ru-RU" sz="1100" b="0" kern="1200" dirty="0">
              <a:solidFill>
                <a:schemeClr val="accent1">
                  <a:lumMod val="50000"/>
                </a:schemeClr>
              </a:solidFill>
              <a:latin typeface="Calibri" panose="020F0502020204030204"/>
              <a:ea typeface="+mn-ea"/>
              <a:cs typeface="+mn-cs"/>
            </a:rPr>
            <a:t>Действующая кадастровая стоимость - отсутствует</a:t>
          </a:r>
        </a:p>
      </dgm:t>
    </dgm:pt>
    <dgm:pt modelId="{73AC0007-097F-437D-9844-9C4B340D5EB4}" cxnId="{1C1E5E21-94B5-49B7-A628-5F0A121E0EFA}" type="parTrans">
      <dgm:prSet/>
      <dgm:spPr/>
      <dgm:t>
        <a:bodyPr/>
        <a:lstStyle/>
        <a:p>
          <a:endParaRPr lang="ru-RU"/>
        </a:p>
      </dgm:t>
    </dgm:pt>
    <dgm:pt modelId="{02C061A8-AE90-4F30-AD26-5D3DFCF84833}" cxnId="{1C1E5E21-94B5-49B7-A628-5F0A121E0EFA}" type="sibTrans">
      <dgm:prSet/>
      <dgm:spPr/>
      <dgm:t>
        <a:bodyPr/>
        <a:lstStyle/>
        <a:p>
          <a:endParaRPr lang="ru-RU"/>
        </a:p>
      </dgm:t>
    </dgm:pt>
    <dgm:pt modelId="{108E6B0F-4193-422F-8685-B183A60B7971}">
      <dgm:prSet custT="1"/>
      <dgm:spPr/>
      <dgm:t>
        <a:bodyPr/>
        <a:lstStyle/>
        <a:p>
          <a:r>
            <a:rPr lang="ru-RU" sz="1100" b="0" kern="1200" dirty="0">
              <a:solidFill>
                <a:schemeClr val="accent1">
                  <a:lumMod val="50000"/>
                </a:schemeClr>
              </a:solidFill>
              <a:latin typeface="Calibri" panose="020F0502020204030204"/>
              <a:ea typeface="+mn-ea"/>
              <a:cs typeface="+mn-cs"/>
            </a:rPr>
            <a:t>Адрес - Красноярский край, Енисейский район-Казачинский район</a:t>
          </a:r>
        </a:p>
      </dgm:t>
    </dgm:pt>
    <dgm:pt modelId="{0B356468-7C00-44D8-A428-040F5D98288D}" cxnId="{EF372B7D-ABBA-4B08-8C94-9946BE7605C1}" type="parTrans">
      <dgm:prSet/>
      <dgm:spPr/>
      <dgm:t>
        <a:bodyPr/>
        <a:lstStyle/>
        <a:p>
          <a:endParaRPr lang="ru-RU"/>
        </a:p>
      </dgm:t>
    </dgm:pt>
    <dgm:pt modelId="{8579BFC9-A62A-4A55-BB68-CB6146C5D3E0}" cxnId="{EF372B7D-ABBA-4B08-8C94-9946BE7605C1}" type="sibTrans">
      <dgm:prSet/>
      <dgm:spPr/>
      <dgm:t>
        <a:bodyPr/>
        <a:lstStyle/>
        <a:p>
          <a:endParaRPr lang="ru-RU"/>
        </a:p>
      </dgm:t>
    </dgm:pt>
    <dgm:pt modelId="{79C580A8-5CC9-4618-BF63-490D0D9E8902}">
      <dgm:prSet custT="1"/>
      <dgm:spPr/>
      <dgm:t>
        <a:bodyPr/>
        <a:lstStyle/>
        <a:p>
          <a:r>
            <a:rPr lang="ru-RU" sz="1100" b="0" kern="1200" dirty="0">
              <a:solidFill>
                <a:schemeClr val="accent1">
                  <a:lumMod val="50000"/>
                </a:schemeClr>
              </a:solidFill>
              <a:latin typeface="Calibri" panose="020F0502020204030204"/>
              <a:ea typeface="+mn-ea"/>
              <a:cs typeface="+mn-cs"/>
            </a:rPr>
            <a:t>Протяженность – </a:t>
          </a:r>
          <a:r>
            <a:rPr lang="ru-RU" sz="1100" b="1" kern="1200" dirty="0">
              <a:solidFill>
                <a:srgbClr val="FF0000"/>
              </a:solidFill>
              <a:latin typeface="Calibri" panose="020F0502020204030204"/>
              <a:ea typeface="+mn-ea"/>
              <a:cs typeface="+mn-cs"/>
            </a:rPr>
            <a:t>7 679 073 000 м (7,679 млн. км)</a:t>
          </a:r>
        </a:p>
      </dgm:t>
    </dgm:pt>
    <dgm:pt modelId="{CBB4F19B-6252-4072-A2B7-51F09B0FD122}" cxnId="{9BB81B0C-92BB-4FE5-BDCC-2AB158BF2299}" type="parTrans">
      <dgm:prSet/>
      <dgm:spPr/>
      <dgm:t>
        <a:bodyPr/>
        <a:lstStyle/>
        <a:p>
          <a:endParaRPr lang="ru-RU"/>
        </a:p>
      </dgm:t>
    </dgm:pt>
    <dgm:pt modelId="{5C14A60B-3F39-488E-9C69-9669F25292FA}" cxnId="{9BB81B0C-92BB-4FE5-BDCC-2AB158BF2299}" type="sibTrans">
      <dgm:prSet/>
      <dgm:spPr/>
      <dgm:t>
        <a:bodyPr/>
        <a:lstStyle/>
        <a:p>
          <a:endParaRPr lang="ru-RU"/>
        </a:p>
      </dgm:t>
    </dgm:pt>
    <dgm:pt modelId="{0EFC8C2B-26C8-4D67-8315-3BD888AE8BB3}">
      <dgm:prSet custT="1"/>
      <dgm:spPr/>
      <dgm:t>
        <a:bodyPr/>
        <a:lstStyle/>
        <a:p>
          <a:endParaRPr lang="ru-RU" sz="1100" b="0" kern="1200" dirty="0">
            <a:solidFill>
              <a:schemeClr val="accent1">
                <a:lumMod val="50000"/>
              </a:schemeClr>
            </a:solidFill>
            <a:latin typeface="Calibri" panose="020F0502020204030204"/>
            <a:ea typeface="+mn-ea"/>
            <a:cs typeface="+mn-cs"/>
          </a:endParaRPr>
        </a:p>
      </dgm:t>
    </dgm:pt>
    <dgm:pt modelId="{C545F15C-B115-4088-9553-76649305C858}" cxnId="{B32CDD3A-1DA3-4890-B461-91C326584438}" type="parTrans">
      <dgm:prSet/>
      <dgm:spPr/>
      <dgm:t>
        <a:bodyPr/>
        <a:lstStyle/>
        <a:p>
          <a:endParaRPr lang="ru-RU"/>
        </a:p>
      </dgm:t>
    </dgm:pt>
    <dgm:pt modelId="{4C175873-2DEF-4A23-88EB-17F27D557DD0}" cxnId="{B32CDD3A-1DA3-4890-B461-91C326584438}" type="sibTrans">
      <dgm:prSet/>
      <dgm:spPr/>
      <dgm:t>
        <a:bodyPr/>
        <a:lstStyle/>
        <a:p>
          <a:endParaRPr lang="ru-RU"/>
        </a:p>
      </dgm:t>
    </dgm:pt>
    <dgm:pt modelId="{38440CC6-C73A-4019-91A0-361FB16174BC}">
      <dgm:prSet custT="1"/>
      <dgm:spPr/>
      <dgm:t>
        <a:bodyPr/>
        <a:lstStyle/>
        <a:p>
          <a:endParaRPr lang="ru-RU" sz="1100" b="0" kern="1200" dirty="0">
            <a:solidFill>
              <a:schemeClr val="accent1">
                <a:lumMod val="50000"/>
              </a:schemeClr>
            </a:solidFill>
            <a:latin typeface="Calibri" panose="020F0502020204030204"/>
            <a:ea typeface="+mn-ea"/>
            <a:cs typeface="+mn-cs"/>
          </a:endParaRPr>
        </a:p>
      </dgm:t>
    </dgm:pt>
    <dgm:pt modelId="{482497D1-6DE7-421E-ACAE-DFF66C4F0EE9}" cxnId="{E0A06D7F-6BBF-4DE7-BA2E-70FFC10BB3FE}" type="parTrans">
      <dgm:prSet/>
      <dgm:spPr/>
      <dgm:t>
        <a:bodyPr/>
        <a:lstStyle/>
        <a:p>
          <a:endParaRPr lang="ru-RU"/>
        </a:p>
      </dgm:t>
    </dgm:pt>
    <dgm:pt modelId="{A50812E5-36C3-4EC3-9DC5-62767C51E62C}" cxnId="{E0A06D7F-6BBF-4DE7-BA2E-70FFC10BB3FE}" type="sibTrans">
      <dgm:prSet/>
      <dgm:spPr/>
      <dgm:t>
        <a:bodyPr/>
        <a:lstStyle/>
        <a:p>
          <a:endParaRPr lang="ru-RU"/>
        </a:p>
      </dgm:t>
    </dgm:pt>
    <dgm:pt modelId="{9CF65704-1266-4CAC-85E4-6F0756F9D987}">
      <dgm:prSet custT="1"/>
      <dgm:spPr/>
      <dgm:t>
        <a:bodyPr/>
        <a:lstStyle/>
        <a:p>
          <a:endParaRPr lang="ru-RU" sz="1100" b="0" kern="1200" dirty="0">
            <a:solidFill>
              <a:schemeClr val="accent1">
                <a:lumMod val="50000"/>
              </a:schemeClr>
            </a:solidFill>
            <a:latin typeface="Calibri" panose="020F0502020204030204"/>
            <a:ea typeface="+mn-ea"/>
            <a:cs typeface="+mn-cs"/>
          </a:endParaRPr>
        </a:p>
      </dgm:t>
    </dgm:pt>
    <dgm:pt modelId="{39A6402F-BA15-414F-A2BD-B5CDDC231A13}" cxnId="{E14891AA-8E69-4B08-92F3-9D47F2D5ED74}" type="parTrans">
      <dgm:prSet/>
      <dgm:spPr/>
      <dgm:t>
        <a:bodyPr/>
        <a:lstStyle/>
        <a:p>
          <a:endParaRPr lang="ru-RU"/>
        </a:p>
      </dgm:t>
    </dgm:pt>
    <dgm:pt modelId="{D138D281-01B8-42B9-B0F7-57DABD972FFF}" cxnId="{E14891AA-8E69-4B08-92F3-9D47F2D5ED74}" type="sibTrans">
      <dgm:prSet/>
      <dgm:spPr/>
      <dgm:t>
        <a:bodyPr/>
        <a:lstStyle/>
        <a:p>
          <a:endParaRPr lang="ru-RU"/>
        </a:p>
      </dgm:t>
    </dgm:pt>
    <dgm:pt modelId="{8BDC3BDA-881D-4220-952C-FF5B0103BC1E}">
      <dgm:prSet custT="1"/>
      <dgm:spPr/>
      <dgm:t>
        <a:bodyPr/>
        <a:lstStyle/>
        <a:p>
          <a:endParaRPr lang="ru-RU" sz="1100" b="0" kern="1200" dirty="0">
            <a:solidFill>
              <a:schemeClr val="accent1">
                <a:lumMod val="50000"/>
              </a:schemeClr>
            </a:solidFill>
            <a:latin typeface="Calibri" panose="020F0502020204030204"/>
            <a:ea typeface="+mn-ea"/>
            <a:cs typeface="+mn-cs"/>
          </a:endParaRPr>
        </a:p>
      </dgm:t>
    </dgm:pt>
    <dgm:pt modelId="{FEE90764-684D-4928-80CE-A0267BA55250}" cxnId="{275C1F94-7A02-4BFC-8B57-B4A9D9E40ACB}" type="parTrans">
      <dgm:prSet/>
      <dgm:spPr/>
      <dgm:t>
        <a:bodyPr/>
        <a:lstStyle/>
        <a:p>
          <a:endParaRPr lang="ru-RU"/>
        </a:p>
      </dgm:t>
    </dgm:pt>
    <dgm:pt modelId="{A12E641C-387A-4E92-91AD-E077367BBF5C}" cxnId="{275C1F94-7A02-4BFC-8B57-B4A9D9E40ACB}" type="sibTrans">
      <dgm:prSet/>
      <dgm:spPr/>
      <dgm:t>
        <a:bodyPr/>
        <a:lstStyle/>
        <a:p>
          <a:endParaRPr lang="ru-RU"/>
        </a:p>
      </dgm:t>
    </dgm:pt>
    <dgm:pt modelId="{617D38F2-F04D-490A-A04D-43A821C85B67}">
      <dgm:prSet custT="1"/>
      <dgm:spPr/>
      <dgm:t>
        <a:bodyPr/>
        <a:lstStyle/>
        <a:p>
          <a:endParaRPr lang="ru-RU" sz="1100" b="1" kern="1200" dirty="0">
            <a:solidFill>
              <a:schemeClr val="accent1">
                <a:lumMod val="50000"/>
              </a:schemeClr>
            </a:solidFill>
            <a:latin typeface="Calibri" panose="020F0502020204030204"/>
            <a:ea typeface="+mn-ea"/>
            <a:cs typeface="+mn-cs"/>
          </a:endParaRPr>
        </a:p>
      </dgm:t>
    </dgm:pt>
    <dgm:pt modelId="{7BEE3495-310D-4977-B0DF-B525EE00A3A3}" cxnId="{1AB6ED45-30E0-4185-A5AB-A61AEF9D0FB6}" type="parTrans">
      <dgm:prSet/>
      <dgm:spPr/>
      <dgm:t>
        <a:bodyPr/>
        <a:lstStyle/>
        <a:p>
          <a:endParaRPr lang="ru-RU"/>
        </a:p>
      </dgm:t>
    </dgm:pt>
    <dgm:pt modelId="{8DEF0C7D-9FAB-4576-967D-C0ACBBDFD60D}" cxnId="{1AB6ED45-30E0-4185-A5AB-A61AEF9D0FB6}" type="sibTrans">
      <dgm:prSet/>
      <dgm:spPr/>
      <dgm:t>
        <a:bodyPr/>
        <a:lstStyle/>
        <a:p>
          <a:endParaRPr lang="ru-RU"/>
        </a:p>
      </dgm:t>
    </dgm:pt>
    <dgm:pt modelId="{DB40C2D8-AF54-40B7-B085-FE438422F6F9}">
      <dgm:prSet custT="1"/>
      <dgm:spPr/>
      <dgm:t>
        <a:bodyPr/>
        <a:lstStyle/>
        <a:p>
          <a:r>
            <a:rPr lang="ru-RU" sz="1100" b="0" kern="1200" dirty="0">
              <a:solidFill>
                <a:schemeClr val="accent1">
                  <a:lumMod val="50000"/>
                </a:schemeClr>
              </a:solidFill>
              <a:latin typeface="Calibri" panose="020F0502020204030204"/>
              <a:ea typeface="+mn-ea"/>
              <a:cs typeface="+mn-cs"/>
            </a:rPr>
            <a:t>Кадастровая стоимость, определенная в рамках ГКО ОКС в 2023 г. – </a:t>
          </a:r>
          <a:r>
            <a:rPr lang="ru-RU" sz="1100" b="1" kern="1200" dirty="0">
              <a:solidFill>
                <a:srgbClr val="E27100"/>
              </a:solidFill>
              <a:latin typeface="Calibri" panose="020F0502020204030204"/>
              <a:ea typeface="+mn-ea"/>
              <a:cs typeface="+mn-cs"/>
            </a:rPr>
            <a:t>1 442 771 265 576,96 руб.</a:t>
          </a:r>
        </a:p>
      </dgm:t>
    </dgm:pt>
    <dgm:pt modelId="{35CD0E3C-7CD1-4B2E-8852-A4B1FC66C684}" cxnId="{4EEFD4BF-63EE-4959-9702-9FDBA532F165}" type="parTrans">
      <dgm:prSet/>
      <dgm:spPr/>
      <dgm:t>
        <a:bodyPr/>
        <a:lstStyle/>
        <a:p>
          <a:endParaRPr lang="ru-RU"/>
        </a:p>
      </dgm:t>
    </dgm:pt>
    <dgm:pt modelId="{B743CD93-738F-4FDF-98DA-76E8481F7119}" cxnId="{4EEFD4BF-63EE-4959-9702-9FDBA532F165}" type="sibTrans">
      <dgm:prSet/>
      <dgm:spPr/>
      <dgm:t>
        <a:bodyPr/>
        <a:lstStyle/>
        <a:p>
          <a:endParaRPr lang="ru-RU"/>
        </a:p>
      </dgm:t>
    </dgm:pt>
    <dgm:pt modelId="{B2E145DC-8C17-4811-B554-634FF79924A6}">
      <dgm:prSet custT="1"/>
      <dgm:spPr/>
      <dgm:t>
        <a:bodyPr/>
        <a:lstStyle/>
        <a:p>
          <a:r>
            <a:rPr lang="ru-RU" sz="1100" b="0" kern="1200" dirty="0">
              <a:solidFill>
                <a:srgbClr val="4F81BD">
                  <a:lumMod val="50000"/>
                </a:srgbClr>
              </a:solidFill>
              <a:latin typeface="Calibri" panose="020F0502020204030204"/>
              <a:ea typeface="+mn-ea"/>
              <a:cs typeface="+mn-cs"/>
            </a:rPr>
            <a:t>Удельный показатель кадастровой стоимости – 187,88 руб./м</a:t>
          </a:r>
          <a:endParaRPr lang="ru-RU" sz="1100" b="1" kern="1200" dirty="0">
            <a:solidFill>
              <a:srgbClr val="FF0000"/>
            </a:solidFill>
            <a:latin typeface="Calibri" panose="020F0502020204030204"/>
            <a:ea typeface="+mn-ea"/>
            <a:cs typeface="+mn-cs"/>
          </a:endParaRPr>
        </a:p>
      </dgm:t>
    </dgm:pt>
    <dgm:pt modelId="{ED720A1D-1D38-474D-8384-1D6C3BB4F0A5}" cxnId="{5080F5E7-58AC-49DA-8613-677A2A079FCE}" type="parTrans">
      <dgm:prSet/>
      <dgm:spPr/>
      <dgm:t>
        <a:bodyPr/>
        <a:lstStyle/>
        <a:p>
          <a:endParaRPr lang="ru-RU"/>
        </a:p>
      </dgm:t>
    </dgm:pt>
    <dgm:pt modelId="{7C6E2F14-987F-4AEB-8C7F-FEF73C0CEAA0}" cxnId="{5080F5E7-58AC-49DA-8613-677A2A079FCE}" type="sibTrans">
      <dgm:prSet/>
      <dgm:spPr/>
      <dgm:t>
        <a:bodyPr/>
        <a:lstStyle/>
        <a:p>
          <a:endParaRPr lang="ru-RU"/>
        </a:p>
      </dgm:t>
    </dgm:pt>
    <dgm:pt modelId="{576BEEC7-387A-491D-8485-7C3FB7623B38}">
      <dgm:prSet custT="1"/>
      <dgm:spPr/>
      <dgm:t>
        <a:bodyPr/>
        <a:lstStyle/>
        <a:p>
          <a:endParaRPr lang="ru-RU" sz="1100" b="1" kern="1200" dirty="0">
            <a:solidFill>
              <a:schemeClr val="accent1">
                <a:lumMod val="50000"/>
              </a:schemeClr>
            </a:solidFill>
            <a:latin typeface="Calibri" panose="020F0502020204030204"/>
            <a:ea typeface="+mn-ea"/>
            <a:cs typeface="+mn-cs"/>
          </a:endParaRPr>
        </a:p>
      </dgm:t>
    </dgm:pt>
    <dgm:pt modelId="{BC73EE78-6F19-43E0-B1DD-0F71ECE70A3D}" cxnId="{99695939-E930-4FA2-8DAE-C9C89294FBFC}" type="parTrans">
      <dgm:prSet/>
      <dgm:spPr/>
      <dgm:t>
        <a:bodyPr/>
        <a:lstStyle/>
        <a:p>
          <a:endParaRPr lang="ru-RU"/>
        </a:p>
      </dgm:t>
    </dgm:pt>
    <dgm:pt modelId="{400FEC3F-D38B-4240-AD02-1A03E2974606}" cxnId="{99695939-E930-4FA2-8DAE-C9C89294FBFC}" type="sibTrans">
      <dgm:prSet/>
      <dgm:spPr/>
      <dgm:t>
        <a:bodyPr/>
        <a:lstStyle/>
        <a:p>
          <a:endParaRPr lang="ru-RU"/>
        </a:p>
      </dgm:t>
    </dgm:pt>
    <dgm:pt modelId="{82981E93-9527-4631-857B-0328B7DB1EE6}">
      <dgm:prSet custT="1"/>
      <dgm:spPr/>
      <dgm:t>
        <a:bodyPr/>
        <a:lstStyle/>
        <a:p>
          <a:endParaRPr lang="ru-RU" sz="1100" b="1" kern="1200" dirty="0">
            <a:solidFill>
              <a:srgbClr val="E27100"/>
            </a:solidFill>
            <a:latin typeface="Calibri" panose="020F0502020204030204"/>
            <a:ea typeface="+mn-ea"/>
            <a:cs typeface="+mn-cs"/>
          </a:endParaRPr>
        </a:p>
      </dgm:t>
    </dgm:pt>
    <dgm:pt modelId="{8A97B7F2-3851-40D1-AC6D-7F6523AB20D3}" cxnId="{9BBB9F15-3F39-434C-A28F-DFADCA940394}" type="parTrans">
      <dgm:prSet/>
      <dgm:spPr/>
      <dgm:t>
        <a:bodyPr/>
        <a:lstStyle/>
        <a:p>
          <a:endParaRPr lang="ru-RU"/>
        </a:p>
      </dgm:t>
    </dgm:pt>
    <dgm:pt modelId="{27A4D433-649B-484B-92B9-493818A65E84}" cxnId="{9BBB9F15-3F39-434C-A28F-DFADCA940394}" type="sibTrans">
      <dgm:prSet/>
      <dgm:spPr/>
      <dgm:t>
        <a:bodyPr/>
        <a:lstStyle/>
        <a:p>
          <a:endParaRPr lang="ru-RU"/>
        </a:p>
      </dgm:t>
    </dgm:pt>
    <dgm:pt modelId="{6FD03EB7-5C3D-42E2-A9E2-314ECC0E95F8}">
      <dgm:prSet custT="1"/>
      <dgm:spPr/>
      <dgm:t>
        <a:bodyPr/>
        <a:lstStyle/>
        <a:p>
          <a:endParaRPr lang="ru-RU" sz="1100" b="1" kern="1200" dirty="0">
            <a:solidFill>
              <a:srgbClr val="FF0000"/>
            </a:solidFill>
            <a:latin typeface="Calibri" panose="020F0502020204030204"/>
            <a:ea typeface="+mn-ea"/>
            <a:cs typeface="+mn-cs"/>
          </a:endParaRPr>
        </a:p>
      </dgm:t>
    </dgm:pt>
    <dgm:pt modelId="{D55BB8BD-D6A4-44B9-BED8-121CB7E5C40A}" cxnId="{9CA07731-BAEB-4C8A-8EF8-4A4618C0BBBD}" type="parTrans">
      <dgm:prSet/>
      <dgm:spPr/>
      <dgm:t>
        <a:bodyPr/>
        <a:lstStyle/>
        <a:p>
          <a:endParaRPr lang="ru-RU"/>
        </a:p>
      </dgm:t>
    </dgm:pt>
    <dgm:pt modelId="{05D31A86-1ECE-4CAF-BDFC-4B9CEC2F581E}" cxnId="{9CA07731-BAEB-4C8A-8EF8-4A4618C0BBBD}" type="sibTrans">
      <dgm:prSet/>
      <dgm:spPr/>
      <dgm:t>
        <a:bodyPr/>
        <a:lstStyle/>
        <a:p>
          <a:endParaRPr lang="ru-RU"/>
        </a:p>
      </dgm:t>
    </dgm:pt>
    <dgm:pt modelId="{D0E17A5A-19AE-4F34-8A51-F4088B62939B}">
      <dgm:prSet custT="1"/>
      <dgm:spPr/>
      <dgm:t>
        <a:bodyPr/>
        <a:lstStyle/>
        <a:p>
          <a:endParaRPr lang="ru-RU" sz="1100" b="1" kern="1200" dirty="0">
            <a:solidFill>
              <a:srgbClr val="FF0000"/>
            </a:solidFill>
            <a:latin typeface="Calibri" panose="020F0502020204030204"/>
            <a:ea typeface="+mn-ea"/>
            <a:cs typeface="+mn-cs"/>
          </a:endParaRPr>
        </a:p>
      </dgm:t>
    </dgm:pt>
    <dgm:pt modelId="{52BB3979-B373-4DC2-BD51-8DFCA50D3225}" cxnId="{32CC7A8A-6387-4499-B178-99A60CDB7C5E}" type="parTrans">
      <dgm:prSet/>
      <dgm:spPr/>
      <dgm:t>
        <a:bodyPr/>
        <a:lstStyle/>
        <a:p>
          <a:endParaRPr lang="ru-RU"/>
        </a:p>
      </dgm:t>
    </dgm:pt>
    <dgm:pt modelId="{D186982D-F009-4AC4-A015-7A660DBFCEF7}" cxnId="{32CC7A8A-6387-4499-B178-99A60CDB7C5E}" type="sibTrans">
      <dgm:prSet/>
      <dgm:spPr/>
      <dgm:t>
        <a:bodyPr/>
        <a:lstStyle/>
        <a:p>
          <a:endParaRPr lang="ru-RU"/>
        </a:p>
      </dgm:t>
    </dgm:pt>
    <dgm:pt modelId="{265FF3F6-5A31-4B20-8BAC-AEAD2417B44D}" type="pres">
      <dgm:prSet presAssocID="{C7018FA4-4318-4623-AAD4-ACF873CA384E}" presName="linear" presStyleCnt="0">
        <dgm:presLayoutVars>
          <dgm:dir/>
          <dgm:animLvl val="lvl"/>
          <dgm:resizeHandles val="exact"/>
        </dgm:presLayoutVars>
      </dgm:prSet>
      <dgm:spPr/>
      <dgm:t>
        <a:bodyPr/>
        <a:lstStyle/>
        <a:p>
          <a:endParaRPr lang="ru-RU"/>
        </a:p>
      </dgm:t>
    </dgm:pt>
    <dgm:pt modelId="{80F34609-E7BF-460C-B359-622665119148}" type="pres">
      <dgm:prSet presAssocID="{4ABFDCDE-EACD-4931-B2EC-3F72C60F8D0A}" presName="parentLin" presStyleCnt="0"/>
      <dgm:spPr/>
    </dgm:pt>
    <dgm:pt modelId="{84E492F2-28B1-4843-A740-35BEFE2DB317}" type="pres">
      <dgm:prSet presAssocID="{4ABFDCDE-EACD-4931-B2EC-3F72C60F8D0A}" presName="parentLeftMargin" presStyleLbl="node1" presStyleIdx="0" presStyleCnt="1"/>
      <dgm:spPr/>
      <dgm:t>
        <a:bodyPr/>
        <a:lstStyle/>
        <a:p>
          <a:endParaRPr lang="ru-RU"/>
        </a:p>
      </dgm:t>
    </dgm:pt>
    <dgm:pt modelId="{455DF4E3-D0DF-412A-84D1-41781DD32F45}" type="pres">
      <dgm:prSet presAssocID="{4ABFDCDE-EACD-4931-B2EC-3F72C60F8D0A}" presName="parentText" presStyleLbl="node1" presStyleIdx="0" presStyleCnt="1" custScaleY="878070" custLinFactY="200000" custLinFactNeighborX="6205" custLinFactNeighborY="271973">
        <dgm:presLayoutVars>
          <dgm:chMax val="0"/>
          <dgm:bulletEnabled val="1"/>
        </dgm:presLayoutVars>
      </dgm:prSet>
      <dgm:spPr/>
      <dgm:t>
        <a:bodyPr/>
        <a:lstStyle/>
        <a:p>
          <a:endParaRPr lang="ru-RU"/>
        </a:p>
      </dgm:t>
    </dgm:pt>
    <dgm:pt modelId="{CBB40BF5-F51A-4465-8E9A-B17DF93C59A5}" type="pres">
      <dgm:prSet presAssocID="{4ABFDCDE-EACD-4931-B2EC-3F72C60F8D0A}" presName="negativeSpace" presStyleCnt="0"/>
      <dgm:spPr/>
    </dgm:pt>
    <dgm:pt modelId="{A6C75240-5E93-4FA5-85CD-94C7641B2D5E}" type="pres">
      <dgm:prSet presAssocID="{4ABFDCDE-EACD-4931-B2EC-3F72C60F8D0A}" presName="childText" presStyleLbl="conFgAcc1" presStyleIdx="0" presStyleCnt="1" custScaleY="165625" custLinFactNeighborX="-73791" custLinFactNeighborY="-34471">
        <dgm:presLayoutVars>
          <dgm:bulletEnabled val="1"/>
        </dgm:presLayoutVars>
      </dgm:prSet>
      <dgm:spPr/>
      <dgm:t>
        <a:bodyPr/>
        <a:lstStyle/>
        <a:p>
          <a:endParaRPr lang="ru-RU"/>
        </a:p>
      </dgm:t>
    </dgm:pt>
  </dgm:ptLst>
  <dgm:cxnLst>
    <dgm:cxn modelId="{5080F5E7-58AC-49DA-8613-677A2A079FCE}" srcId="{4ABFDCDE-EACD-4931-B2EC-3F72C60F8D0A}" destId="{B2E145DC-8C17-4811-B554-634FF79924A6}" srcOrd="14" destOrd="0" parTransId="{ED720A1D-1D38-474D-8384-1D6C3BB4F0A5}" sibTransId="{7C6E2F14-987F-4AEB-8C7F-FEF73C0CEAA0}"/>
    <dgm:cxn modelId="{4D4C7E30-D155-49DD-BA98-BC464963D671}" type="presOf" srcId="{617D38F2-F04D-490A-A04D-43A821C85B67}" destId="{A6C75240-5E93-4FA5-85CD-94C7641B2D5E}" srcOrd="0" destOrd="9" presId="urn:microsoft.com/office/officeart/2005/8/layout/list1"/>
    <dgm:cxn modelId="{E14891AA-8E69-4B08-92F3-9D47F2D5ED74}" srcId="{4ABFDCDE-EACD-4931-B2EC-3F72C60F8D0A}" destId="{9CF65704-1266-4CAC-85E4-6F0756F9D987}" srcOrd="5" destOrd="0" parTransId="{39A6402F-BA15-414F-A2BD-B5CDDC231A13}" sibTransId="{D138D281-01B8-42B9-B0F7-57DABD972FFF}"/>
    <dgm:cxn modelId="{A2255824-BCB6-494C-9426-4368067E1C84}" srcId="{C7018FA4-4318-4623-AAD4-ACF873CA384E}" destId="{4ABFDCDE-EACD-4931-B2EC-3F72C60F8D0A}" srcOrd="0" destOrd="0" parTransId="{AD0E6A91-13BB-4FF5-9F5B-64AB64FD43DE}" sibTransId="{D2310408-A655-45DC-B20F-328ADB737578}"/>
    <dgm:cxn modelId="{E0A06D7F-6BBF-4DE7-BA2E-70FFC10BB3FE}" srcId="{4ABFDCDE-EACD-4931-B2EC-3F72C60F8D0A}" destId="{38440CC6-C73A-4019-91A0-361FB16174BC}" srcOrd="3" destOrd="0" parTransId="{482497D1-6DE7-421E-ACAE-DFF66C4F0EE9}" sibTransId="{A50812E5-36C3-4EC3-9DC5-62767C51E62C}"/>
    <dgm:cxn modelId="{3BD17B3A-A6ED-4320-B551-601DA921C515}" srcId="{4ABFDCDE-EACD-4931-B2EC-3F72C60F8D0A}" destId="{B201E79E-F04D-4BBB-98CE-77E85930E94C}" srcOrd="0" destOrd="0" parTransId="{287E6863-685F-4D10-B0C0-F13AF2F0E2F5}" sibTransId="{3A821DE4-2A24-454C-A760-5DEEC44042DF}"/>
    <dgm:cxn modelId="{D0E6F44B-02B1-4FF6-BBB1-C94CA1C57A77}" type="presOf" srcId="{9CF65704-1266-4CAC-85E4-6F0756F9D987}" destId="{A6C75240-5E93-4FA5-85CD-94C7641B2D5E}" srcOrd="0" destOrd="5" presId="urn:microsoft.com/office/officeart/2005/8/layout/list1"/>
    <dgm:cxn modelId="{8D4DFD7F-E3F8-4BA6-B684-E0F585B66942}" srcId="{4ABFDCDE-EACD-4931-B2EC-3F72C60F8D0A}" destId="{E2A82870-7D4D-4FD0-A8B5-A2F55C569308}" srcOrd="8" destOrd="0" parTransId="{827B0088-BAEA-40C7-A82B-F76332E21A56}" sibTransId="{2144FB06-CEC2-47DF-A632-E184F01FAE37}"/>
    <dgm:cxn modelId="{35BE6C3A-743D-4A9C-BD5C-890383E26965}" type="presOf" srcId="{4ABFDCDE-EACD-4931-B2EC-3F72C60F8D0A}" destId="{455DF4E3-D0DF-412A-84D1-41781DD32F45}" srcOrd="1" destOrd="0" presId="urn:microsoft.com/office/officeart/2005/8/layout/list1"/>
    <dgm:cxn modelId="{32CC7A8A-6387-4499-B178-99A60CDB7C5E}" srcId="{4ABFDCDE-EACD-4931-B2EC-3F72C60F8D0A}" destId="{D0E17A5A-19AE-4F34-8A51-F4088B62939B}" srcOrd="15" destOrd="0" parTransId="{52BB3979-B373-4DC2-BD51-8DFCA50D3225}" sibTransId="{D186982D-F009-4AC4-A015-7A660DBFCEF7}"/>
    <dgm:cxn modelId="{35FE4297-7D7C-47AA-A1D1-E4502F3E04D5}" type="presOf" srcId="{8BDC3BDA-881D-4220-952C-FF5B0103BC1E}" destId="{A6C75240-5E93-4FA5-85CD-94C7641B2D5E}" srcOrd="0" destOrd="7" presId="urn:microsoft.com/office/officeart/2005/8/layout/list1"/>
    <dgm:cxn modelId="{F3A2EE3E-08A8-4EDA-9A99-D2A8BCAFD348}" type="presOf" srcId="{B201E79E-F04D-4BBB-98CE-77E85930E94C}" destId="{A6C75240-5E93-4FA5-85CD-94C7641B2D5E}" srcOrd="0" destOrd="0" presId="urn:microsoft.com/office/officeart/2005/8/layout/list1"/>
    <dgm:cxn modelId="{531517F9-1780-49DC-A2C9-A64A5F368465}" type="presOf" srcId="{0EFC8C2B-26C8-4D67-8315-3BD888AE8BB3}" destId="{A6C75240-5E93-4FA5-85CD-94C7641B2D5E}" srcOrd="0" destOrd="1" presId="urn:microsoft.com/office/officeart/2005/8/layout/list1"/>
    <dgm:cxn modelId="{FBBEDA13-4E3C-4DE3-9E35-E170B0B05682}" type="presOf" srcId="{E2A82870-7D4D-4FD0-A8B5-A2F55C569308}" destId="{A6C75240-5E93-4FA5-85CD-94C7641B2D5E}" srcOrd="0" destOrd="8" presId="urn:microsoft.com/office/officeart/2005/8/layout/list1"/>
    <dgm:cxn modelId="{9BB81B0C-92BB-4FE5-BDCC-2AB158BF2299}" srcId="{4ABFDCDE-EACD-4931-B2EC-3F72C60F8D0A}" destId="{79C580A8-5CC9-4618-BF63-490D0D9E8902}" srcOrd="10" destOrd="0" parTransId="{CBB4F19B-6252-4072-A2B7-51F09B0FD122}" sibTransId="{5C14A60B-3F39-488E-9C69-9669F25292FA}"/>
    <dgm:cxn modelId="{4EEFD4BF-63EE-4959-9702-9FDBA532F165}" srcId="{4ABFDCDE-EACD-4931-B2EC-3F72C60F8D0A}" destId="{DB40C2D8-AF54-40B7-B085-FE438422F6F9}" srcOrd="12" destOrd="0" parTransId="{35CD0E3C-7CD1-4B2E-8852-A4B1FC66C684}" sibTransId="{B743CD93-738F-4FDF-98DA-76E8481F7119}"/>
    <dgm:cxn modelId="{275C1F94-7A02-4BFC-8B57-B4A9D9E40ACB}" srcId="{4ABFDCDE-EACD-4931-B2EC-3F72C60F8D0A}" destId="{8BDC3BDA-881D-4220-952C-FF5B0103BC1E}" srcOrd="7" destOrd="0" parTransId="{FEE90764-684D-4928-80CE-A0267BA55250}" sibTransId="{A12E641C-387A-4E92-91AD-E077367BBF5C}"/>
    <dgm:cxn modelId="{AF980682-D9D6-40AD-BD26-E7186E37DF4C}" type="presOf" srcId="{DB40C2D8-AF54-40B7-B085-FE438422F6F9}" destId="{A6C75240-5E93-4FA5-85CD-94C7641B2D5E}" srcOrd="0" destOrd="12" presId="urn:microsoft.com/office/officeart/2005/8/layout/list1"/>
    <dgm:cxn modelId="{AE8157CC-4C27-4ECA-8100-C53CF036062C}" type="presOf" srcId="{C7018FA4-4318-4623-AAD4-ACF873CA384E}" destId="{265FF3F6-5A31-4B20-8BAC-AEAD2417B44D}" srcOrd="0" destOrd="0" presId="urn:microsoft.com/office/officeart/2005/8/layout/list1"/>
    <dgm:cxn modelId="{EFAC8989-3C61-4A1F-9121-A33B53138018}" type="presOf" srcId="{B2E145DC-8C17-4811-B554-634FF79924A6}" destId="{A6C75240-5E93-4FA5-85CD-94C7641B2D5E}" srcOrd="0" destOrd="14" presId="urn:microsoft.com/office/officeart/2005/8/layout/list1"/>
    <dgm:cxn modelId="{A3986536-987D-46EA-B622-1BD2BDC1C996}" type="presOf" srcId="{6FD03EB7-5C3D-42E2-A9E2-314ECC0E95F8}" destId="{A6C75240-5E93-4FA5-85CD-94C7641B2D5E}" srcOrd="0" destOrd="16" presId="urn:microsoft.com/office/officeart/2005/8/layout/list1"/>
    <dgm:cxn modelId="{9FE554EF-A732-4D03-B394-F8346794838D}" type="presOf" srcId="{108E6B0F-4193-422F-8685-B183A60B7971}" destId="{A6C75240-5E93-4FA5-85CD-94C7641B2D5E}" srcOrd="0" destOrd="4" presId="urn:microsoft.com/office/officeart/2005/8/layout/list1"/>
    <dgm:cxn modelId="{B34C7079-DC4A-47E3-AF1C-2014218516A4}" type="presOf" srcId="{82981E93-9527-4631-857B-0328B7DB1EE6}" destId="{A6C75240-5E93-4FA5-85CD-94C7641B2D5E}" srcOrd="0" destOrd="13" presId="urn:microsoft.com/office/officeart/2005/8/layout/list1"/>
    <dgm:cxn modelId="{1BCCC297-2297-43D9-B7C2-775F27F56560}" type="presOf" srcId="{D0E17A5A-19AE-4F34-8A51-F4088B62939B}" destId="{A6C75240-5E93-4FA5-85CD-94C7641B2D5E}" srcOrd="0" destOrd="15" presId="urn:microsoft.com/office/officeart/2005/8/layout/list1"/>
    <dgm:cxn modelId="{9CA07731-BAEB-4C8A-8EF8-4A4618C0BBBD}" srcId="{4ABFDCDE-EACD-4931-B2EC-3F72C60F8D0A}" destId="{6FD03EB7-5C3D-42E2-A9E2-314ECC0E95F8}" srcOrd="16" destOrd="0" parTransId="{D55BB8BD-D6A4-44B9-BED8-121CB7E5C40A}" sibTransId="{05D31A86-1ECE-4CAF-BDFC-4B9CEC2F581E}"/>
    <dgm:cxn modelId="{99695939-E930-4FA2-8DAE-C9C89294FBFC}" srcId="{4ABFDCDE-EACD-4931-B2EC-3F72C60F8D0A}" destId="{576BEEC7-387A-491D-8485-7C3FB7623B38}" srcOrd="11" destOrd="0" parTransId="{BC73EE78-6F19-43E0-B1DD-0F71ECE70A3D}" sibTransId="{400FEC3F-D38B-4240-AD02-1A03E2974606}"/>
    <dgm:cxn modelId="{593C3987-0F64-4BA9-922E-DEA5A3AB9B39}" type="presOf" srcId="{38440CC6-C73A-4019-91A0-361FB16174BC}" destId="{A6C75240-5E93-4FA5-85CD-94C7641B2D5E}" srcOrd="0" destOrd="3" presId="urn:microsoft.com/office/officeart/2005/8/layout/list1"/>
    <dgm:cxn modelId="{5D391E7E-B9FA-400A-9EF3-E019AED23157}" type="presOf" srcId="{4ABFDCDE-EACD-4931-B2EC-3F72C60F8D0A}" destId="{84E492F2-28B1-4843-A740-35BEFE2DB317}" srcOrd="0" destOrd="0" presId="urn:microsoft.com/office/officeart/2005/8/layout/list1"/>
    <dgm:cxn modelId="{EF372B7D-ABBA-4B08-8C94-9946BE7605C1}" srcId="{4ABFDCDE-EACD-4931-B2EC-3F72C60F8D0A}" destId="{108E6B0F-4193-422F-8685-B183A60B7971}" srcOrd="4" destOrd="0" parTransId="{0B356468-7C00-44D8-A428-040F5D98288D}" sibTransId="{8579BFC9-A62A-4A55-BB68-CB6146C5D3E0}"/>
    <dgm:cxn modelId="{A54FD754-85F6-4E2A-944B-66909F928286}" type="presOf" srcId="{B4EDC35F-4747-4CAF-A2D3-88ABC9D5DDC7}" destId="{A6C75240-5E93-4FA5-85CD-94C7641B2D5E}" srcOrd="0" destOrd="6" presId="urn:microsoft.com/office/officeart/2005/8/layout/list1"/>
    <dgm:cxn modelId="{9BBB9F15-3F39-434C-A28F-DFADCA940394}" srcId="{4ABFDCDE-EACD-4931-B2EC-3F72C60F8D0A}" destId="{82981E93-9527-4631-857B-0328B7DB1EE6}" srcOrd="13" destOrd="0" parTransId="{8A97B7F2-3851-40D1-AC6D-7F6523AB20D3}" sibTransId="{27A4D433-649B-484B-92B9-493818A65E84}"/>
    <dgm:cxn modelId="{1AB6ED45-30E0-4185-A5AB-A61AEF9D0FB6}" srcId="{4ABFDCDE-EACD-4931-B2EC-3F72C60F8D0A}" destId="{617D38F2-F04D-490A-A04D-43A821C85B67}" srcOrd="9" destOrd="0" parTransId="{7BEE3495-310D-4977-B0DF-B525EE00A3A3}" sibTransId="{8DEF0C7D-9FAB-4576-967D-C0ACBBDFD60D}"/>
    <dgm:cxn modelId="{FE615A87-6503-4324-BFA8-465A18FBC43A}" type="presOf" srcId="{576BEEC7-387A-491D-8485-7C3FB7623B38}" destId="{A6C75240-5E93-4FA5-85CD-94C7641B2D5E}" srcOrd="0" destOrd="11" presId="urn:microsoft.com/office/officeart/2005/8/layout/list1"/>
    <dgm:cxn modelId="{9CD1AFC1-A0CB-481D-B686-3C543FE46BF8}" type="presOf" srcId="{3704648E-7F41-406F-A83A-251D8C221CD9}" destId="{A6C75240-5E93-4FA5-85CD-94C7641B2D5E}" srcOrd="0" destOrd="2" presId="urn:microsoft.com/office/officeart/2005/8/layout/list1"/>
    <dgm:cxn modelId="{B32CDD3A-1DA3-4890-B461-91C326584438}" srcId="{4ABFDCDE-EACD-4931-B2EC-3F72C60F8D0A}" destId="{0EFC8C2B-26C8-4D67-8315-3BD888AE8BB3}" srcOrd="1" destOrd="0" parTransId="{C545F15C-B115-4088-9553-76649305C858}" sibTransId="{4C175873-2DEF-4A23-88EB-17F27D557DD0}"/>
    <dgm:cxn modelId="{AC53C669-6E04-465F-B90B-90839115939D}" srcId="{4ABFDCDE-EACD-4931-B2EC-3F72C60F8D0A}" destId="{3704648E-7F41-406F-A83A-251D8C221CD9}" srcOrd="2" destOrd="0" parTransId="{130F1B47-D829-432F-8DC7-0850E1F737D6}" sibTransId="{3158A082-2305-42EF-A375-778F3311EFA8}"/>
    <dgm:cxn modelId="{1C1E5E21-94B5-49B7-A628-5F0A121E0EFA}" srcId="{4ABFDCDE-EACD-4931-B2EC-3F72C60F8D0A}" destId="{B4EDC35F-4747-4CAF-A2D3-88ABC9D5DDC7}" srcOrd="6" destOrd="0" parTransId="{73AC0007-097F-437D-9844-9C4B340D5EB4}" sibTransId="{02C061A8-AE90-4F30-AD26-5D3DFCF84833}"/>
    <dgm:cxn modelId="{302CD51F-581B-4FBF-A9C5-F461A394AD30}" type="presOf" srcId="{79C580A8-5CC9-4618-BF63-490D0D9E8902}" destId="{A6C75240-5E93-4FA5-85CD-94C7641B2D5E}" srcOrd="0" destOrd="10" presId="urn:microsoft.com/office/officeart/2005/8/layout/list1"/>
    <dgm:cxn modelId="{C61040C3-DC1B-4CB9-B454-51AD7B31951F}" type="presParOf" srcId="{265FF3F6-5A31-4B20-8BAC-AEAD2417B44D}" destId="{80F34609-E7BF-460C-B359-622665119148}" srcOrd="0" destOrd="0" presId="urn:microsoft.com/office/officeart/2005/8/layout/list1"/>
    <dgm:cxn modelId="{BB1BCA90-8F60-46FC-AAAC-18F07519397B}" type="presParOf" srcId="{80F34609-E7BF-460C-B359-622665119148}" destId="{84E492F2-28B1-4843-A740-35BEFE2DB317}" srcOrd="0" destOrd="0" presId="urn:microsoft.com/office/officeart/2005/8/layout/list1"/>
    <dgm:cxn modelId="{E422CE66-88E7-447D-BB98-6750A60434D7}" type="presParOf" srcId="{80F34609-E7BF-460C-B359-622665119148}" destId="{455DF4E3-D0DF-412A-84D1-41781DD32F45}" srcOrd="1" destOrd="0" presId="urn:microsoft.com/office/officeart/2005/8/layout/list1"/>
    <dgm:cxn modelId="{D72F0B82-ADBE-47BC-A6A4-81DF5357431B}" type="presParOf" srcId="{265FF3F6-5A31-4B20-8BAC-AEAD2417B44D}" destId="{CBB40BF5-F51A-4465-8E9A-B17DF93C59A5}" srcOrd="1" destOrd="0" presId="urn:microsoft.com/office/officeart/2005/8/layout/list1"/>
    <dgm:cxn modelId="{A64FB62C-A366-4BAB-845C-8D4186CC61D4}" type="presParOf" srcId="{265FF3F6-5A31-4B20-8BAC-AEAD2417B44D}" destId="{A6C75240-5E93-4FA5-85CD-94C7641B2D5E}" srcOrd="2" destOrd="0" presId="urn:microsoft.com/office/officeart/2005/8/layout/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7018FA4-4318-4623-AAD4-ACF873CA384E}" type="doc">
      <dgm:prSet loTypeId="urn:microsoft.com/office/officeart/2005/8/layout/list1" loCatId="list" qsTypeId="urn:microsoft.com/office/officeart/2005/8/quickstyle/simple2" qsCatId="simple" csTypeId="urn:microsoft.com/office/officeart/2005/8/colors/accent1_2" csCatId="accent1" phldr="1"/>
      <dgm:spPr/>
      <dgm:t>
        <a:bodyPr/>
        <a:lstStyle/>
        <a:p>
          <a:endParaRPr lang="ru-RU"/>
        </a:p>
      </dgm:t>
    </dgm:pt>
    <dgm:pt modelId="{4ABFDCDE-EACD-4931-B2EC-3F72C60F8D0A}">
      <dgm:prSet phldrT="[Текст]" custT="1"/>
      <dgm:spPr>
        <a:solidFill>
          <a:srgbClr val="1D4085"/>
        </a:solidFill>
      </dgm:spPr>
      <dgm:t>
        <a:bodyPr/>
        <a:lstStyle/>
        <a:p>
          <a:r>
            <a:rPr lang="ru-RU" sz="1400" b="1" kern="1200" dirty="0">
              <a:latin typeface="Calibri" panose="020F0502020204030204"/>
              <a:ea typeface="+mn-ea"/>
              <a:cs typeface="+mn-cs"/>
            </a:rPr>
            <a:t>Кадастровая стоимость определена по данным, содержащимся в Едином государственном реестре недвижимости.</a:t>
          </a:r>
          <a:endParaRPr lang="ru-RU" sz="1100" b="0" dirty="0"/>
        </a:p>
      </dgm:t>
    </dgm:pt>
    <dgm:pt modelId="{AD0E6A91-13BB-4FF5-9F5B-64AB64FD43DE}" cxnId="{A2255824-BCB6-494C-9426-4368067E1C84}" type="parTrans">
      <dgm:prSet/>
      <dgm:spPr/>
      <dgm:t>
        <a:bodyPr/>
        <a:lstStyle/>
        <a:p>
          <a:endParaRPr lang="ru-RU"/>
        </a:p>
      </dgm:t>
    </dgm:pt>
    <dgm:pt modelId="{D2310408-A655-45DC-B20F-328ADB737578}" cxnId="{A2255824-BCB6-494C-9426-4368067E1C84}" type="sibTrans">
      <dgm:prSet/>
      <dgm:spPr/>
      <dgm:t>
        <a:bodyPr/>
        <a:lstStyle/>
        <a:p>
          <a:endParaRPr lang="ru-RU"/>
        </a:p>
      </dgm:t>
    </dgm:pt>
    <dgm:pt modelId="{B201E79E-F04D-4BBB-98CE-77E85930E94C}">
      <dgm:prSet phldrT="[Текст]" custT="1"/>
      <dgm:spPr/>
      <dgm:t>
        <a:bodyPr/>
        <a:lstStyle/>
        <a:p>
          <a:r>
            <a:rPr lang="ru-RU" sz="1100" b="1" kern="1200" dirty="0">
              <a:solidFill>
                <a:srgbClr val="E27100"/>
              </a:solidFill>
              <a:latin typeface="Calibri" panose="020F0502020204030204"/>
              <a:ea typeface="+mn-ea"/>
              <a:cs typeface="+mn-cs"/>
            </a:rPr>
            <a:t>24:34:0050102:206</a:t>
          </a:r>
        </a:p>
      </dgm:t>
    </dgm:pt>
    <dgm:pt modelId="{287E6863-685F-4D10-B0C0-F13AF2F0E2F5}" cxnId="{3BD17B3A-A6ED-4320-B551-601DA921C515}" type="parTrans">
      <dgm:prSet/>
      <dgm:spPr/>
      <dgm:t>
        <a:bodyPr/>
        <a:lstStyle/>
        <a:p>
          <a:endParaRPr lang="ru-RU"/>
        </a:p>
      </dgm:t>
    </dgm:pt>
    <dgm:pt modelId="{3A821DE4-2A24-454C-A760-5DEEC44042DF}" cxnId="{3BD17B3A-A6ED-4320-B551-601DA921C515}" type="sibTrans">
      <dgm:prSet/>
      <dgm:spPr/>
      <dgm:t>
        <a:bodyPr/>
        <a:lstStyle/>
        <a:p>
          <a:endParaRPr lang="ru-RU"/>
        </a:p>
      </dgm:t>
    </dgm:pt>
    <dgm:pt modelId="{B4EDC35F-4747-4CAF-A2D3-88ABC9D5DDC7}">
      <dgm:prSet custT="1"/>
      <dgm:spPr/>
      <dgm:t>
        <a:bodyPr/>
        <a:lstStyle/>
        <a:p>
          <a:r>
            <a:rPr lang="ru-RU" sz="1100" b="0" kern="1200" dirty="0">
              <a:solidFill>
                <a:schemeClr val="accent1">
                  <a:lumMod val="50000"/>
                </a:schemeClr>
              </a:solidFill>
              <a:latin typeface="Calibri" panose="020F0502020204030204"/>
              <a:ea typeface="+mn-ea"/>
              <a:cs typeface="+mn-cs"/>
            </a:rPr>
            <a:t>Действующая кадастровая стоимость - отсутствует</a:t>
          </a:r>
        </a:p>
      </dgm:t>
    </dgm:pt>
    <dgm:pt modelId="{73AC0007-097F-437D-9844-9C4B340D5EB4}" cxnId="{1C1E5E21-94B5-49B7-A628-5F0A121E0EFA}" type="parTrans">
      <dgm:prSet/>
      <dgm:spPr/>
      <dgm:t>
        <a:bodyPr/>
        <a:lstStyle/>
        <a:p>
          <a:endParaRPr lang="ru-RU"/>
        </a:p>
      </dgm:t>
    </dgm:pt>
    <dgm:pt modelId="{02C061A8-AE90-4F30-AD26-5D3DFCF84833}" cxnId="{1C1E5E21-94B5-49B7-A628-5F0A121E0EFA}" type="sibTrans">
      <dgm:prSet/>
      <dgm:spPr/>
      <dgm:t>
        <a:bodyPr/>
        <a:lstStyle/>
        <a:p>
          <a:endParaRPr lang="ru-RU"/>
        </a:p>
      </dgm:t>
    </dgm:pt>
    <dgm:pt modelId="{108E6B0F-4193-422F-8685-B183A60B7971}">
      <dgm:prSet custT="1"/>
      <dgm:spPr/>
      <dgm:t>
        <a:bodyPr/>
        <a:lstStyle/>
        <a:p>
          <a:r>
            <a:rPr lang="ru-RU" sz="1100" b="0" kern="1200" dirty="0">
              <a:solidFill>
                <a:schemeClr val="accent1">
                  <a:lumMod val="50000"/>
                </a:schemeClr>
              </a:solidFill>
              <a:latin typeface="Calibri" panose="020F0502020204030204"/>
              <a:ea typeface="+mn-ea"/>
              <a:cs typeface="+mn-cs"/>
            </a:rPr>
            <a:t>Адрес - Россия, Красноярский край, Северо-Енисейский р-н, </a:t>
          </a:r>
          <a:r>
            <a:rPr lang="ru-RU" sz="1100" b="1" u="sng" kern="1200" dirty="0" err="1">
              <a:solidFill>
                <a:schemeClr val="accent1">
                  <a:lumMod val="50000"/>
                </a:schemeClr>
              </a:solidFill>
              <a:latin typeface="Calibri" panose="020F0502020204030204"/>
              <a:ea typeface="+mn-ea"/>
              <a:cs typeface="+mn-cs"/>
            </a:rPr>
            <a:t>р.п</a:t>
          </a:r>
          <a:r>
            <a:rPr lang="ru-RU" sz="1100" b="1" u="sng" kern="1200" dirty="0">
              <a:solidFill>
                <a:schemeClr val="accent1">
                  <a:lumMod val="50000"/>
                </a:schemeClr>
              </a:solidFill>
              <a:latin typeface="Calibri" panose="020F0502020204030204"/>
              <a:ea typeface="+mn-ea"/>
              <a:cs typeface="+mn-cs"/>
            </a:rPr>
            <a:t>. Тея </a:t>
          </a:r>
          <a:r>
            <a:rPr lang="ru-RU" sz="1100" b="0" kern="1200" dirty="0">
              <a:solidFill>
                <a:schemeClr val="accent1">
                  <a:lumMod val="50000"/>
                </a:schemeClr>
              </a:solidFill>
              <a:latin typeface="Calibri" panose="020F0502020204030204"/>
              <a:ea typeface="+mn-ea"/>
              <a:cs typeface="+mn-cs"/>
            </a:rPr>
            <a:t>от ТП 35/6 35/4 до </a:t>
          </a:r>
          <a:r>
            <a:rPr lang="ru-RU" sz="1100" b="0" kern="1200" dirty="0" err="1">
              <a:solidFill>
                <a:schemeClr val="accent1">
                  <a:lumMod val="50000"/>
                </a:schemeClr>
              </a:solidFill>
              <a:latin typeface="Calibri" panose="020F0502020204030204"/>
              <a:ea typeface="+mn-ea"/>
              <a:cs typeface="+mn-cs"/>
            </a:rPr>
            <a:t>тр.Ф</a:t>
          </a:r>
          <a:r>
            <a:rPr lang="ru-RU" sz="1100" b="0" kern="1200" dirty="0">
              <a:solidFill>
                <a:schemeClr val="accent1">
                  <a:lumMod val="50000"/>
                </a:schemeClr>
              </a:solidFill>
              <a:latin typeface="Calibri" panose="020F0502020204030204"/>
              <a:ea typeface="+mn-ea"/>
              <a:cs typeface="+mn-cs"/>
            </a:rPr>
            <a:t> 1-1, до тр.Ф1-2, до </a:t>
          </a:r>
          <a:r>
            <a:rPr lang="ru-RU" sz="1100" b="0" kern="1200" dirty="0" err="1">
              <a:solidFill>
                <a:schemeClr val="accent1">
                  <a:lumMod val="50000"/>
                </a:schemeClr>
              </a:solidFill>
              <a:latin typeface="Calibri" panose="020F0502020204030204"/>
              <a:ea typeface="+mn-ea"/>
              <a:cs typeface="+mn-cs"/>
            </a:rPr>
            <a:t>тр.Ф</a:t>
          </a:r>
          <a:r>
            <a:rPr lang="ru-RU" sz="1100" b="0" kern="1200" dirty="0">
              <a:solidFill>
                <a:schemeClr val="accent1">
                  <a:lumMod val="50000"/>
                </a:schemeClr>
              </a:solidFill>
              <a:latin typeface="Calibri" panose="020F0502020204030204"/>
              <a:ea typeface="+mn-ea"/>
              <a:cs typeface="+mn-cs"/>
            </a:rPr>
            <a:t> 1-3, </a:t>
          </a:r>
          <a:r>
            <a:rPr lang="ru-RU" sz="1100" b="0" kern="1200" dirty="0" err="1">
              <a:solidFill>
                <a:schemeClr val="accent1">
                  <a:lumMod val="50000"/>
                </a:schemeClr>
              </a:solidFill>
              <a:latin typeface="Calibri" panose="020F0502020204030204"/>
              <a:ea typeface="+mn-ea"/>
              <a:cs typeface="+mn-cs"/>
            </a:rPr>
            <a:t>тр.Ф</a:t>
          </a:r>
          <a:r>
            <a:rPr lang="ru-RU" sz="1100" b="0" kern="1200" dirty="0">
              <a:solidFill>
                <a:schemeClr val="accent1">
                  <a:lumMod val="50000"/>
                </a:schemeClr>
              </a:solidFill>
              <a:latin typeface="Calibri" panose="020F0502020204030204"/>
              <a:ea typeface="+mn-ea"/>
              <a:cs typeface="+mn-cs"/>
            </a:rPr>
            <a:t> 2-1, </a:t>
          </a:r>
          <a:r>
            <a:rPr lang="ru-RU" sz="1100" b="0" kern="1200" dirty="0" err="1">
              <a:solidFill>
                <a:schemeClr val="accent1">
                  <a:lumMod val="50000"/>
                </a:schemeClr>
              </a:solidFill>
              <a:latin typeface="Calibri" panose="020F0502020204030204"/>
              <a:ea typeface="+mn-ea"/>
              <a:cs typeface="+mn-cs"/>
            </a:rPr>
            <a:t>тр.Ф</a:t>
          </a:r>
          <a:r>
            <a:rPr lang="ru-RU" sz="1100" b="0" kern="1200" dirty="0">
              <a:solidFill>
                <a:schemeClr val="accent1">
                  <a:lumMod val="50000"/>
                </a:schemeClr>
              </a:solidFill>
              <a:latin typeface="Calibri" panose="020F0502020204030204"/>
              <a:ea typeface="+mn-ea"/>
              <a:cs typeface="+mn-cs"/>
            </a:rPr>
            <a:t> 2-2, </a:t>
          </a:r>
          <a:r>
            <a:rPr lang="ru-RU" sz="1100" b="0" kern="1200" dirty="0" err="1">
              <a:solidFill>
                <a:schemeClr val="accent1">
                  <a:lumMod val="50000"/>
                </a:schemeClr>
              </a:solidFill>
              <a:latin typeface="Calibri" panose="020F0502020204030204"/>
              <a:ea typeface="+mn-ea"/>
              <a:cs typeface="+mn-cs"/>
            </a:rPr>
            <a:t>тр.Ф</a:t>
          </a:r>
          <a:r>
            <a:rPr lang="ru-RU" sz="1100" b="0" kern="1200" dirty="0">
              <a:solidFill>
                <a:schemeClr val="accent1">
                  <a:lumMod val="50000"/>
                </a:schemeClr>
              </a:solidFill>
              <a:latin typeface="Calibri" panose="020F0502020204030204"/>
              <a:ea typeface="+mn-ea"/>
              <a:cs typeface="+mn-cs"/>
            </a:rPr>
            <a:t> 3-3, </a:t>
          </a:r>
          <a:r>
            <a:rPr lang="ru-RU" sz="1100" b="0" kern="1200" dirty="0" err="1">
              <a:solidFill>
                <a:schemeClr val="accent1">
                  <a:lumMod val="50000"/>
                </a:schemeClr>
              </a:solidFill>
              <a:latin typeface="Calibri" panose="020F0502020204030204"/>
              <a:ea typeface="+mn-ea"/>
              <a:cs typeface="+mn-cs"/>
            </a:rPr>
            <a:t>тр.Ф</a:t>
          </a:r>
          <a:r>
            <a:rPr lang="ru-RU" sz="1100" b="0" kern="1200" dirty="0">
              <a:solidFill>
                <a:schemeClr val="accent1">
                  <a:lumMod val="50000"/>
                </a:schemeClr>
              </a:solidFill>
              <a:latin typeface="Calibri" panose="020F0502020204030204"/>
              <a:ea typeface="+mn-ea"/>
              <a:cs typeface="+mn-cs"/>
            </a:rPr>
            <a:t> 3-1, </a:t>
          </a:r>
          <a:r>
            <a:rPr lang="ru-RU" sz="1100" b="0" kern="1200" dirty="0" err="1">
              <a:solidFill>
                <a:schemeClr val="accent1">
                  <a:lumMod val="50000"/>
                </a:schemeClr>
              </a:solidFill>
              <a:latin typeface="Calibri" panose="020F0502020204030204"/>
              <a:ea typeface="+mn-ea"/>
              <a:cs typeface="+mn-cs"/>
            </a:rPr>
            <a:t>тр.Ф</a:t>
          </a:r>
          <a:r>
            <a:rPr lang="ru-RU" sz="1100" b="0" kern="1200" dirty="0">
              <a:solidFill>
                <a:schemeClr val="accent1">
                  <a:lumMod val="50000"/>
                </a:schemeClr>
              </a:solidFill>
              <a:latin typeface="Calibri" panose="020F0502020204030204"/>
              <a:ea typeface="+mn-ea"/>
              <a:cs typeface="+mn-cs"/>
            </a:rPr>
            <a:t> 3-2, до опоры № 47в, до опоры № 70г, до опоры №4д, до опоры № 57е, до опоры № 13т, от тр. Ф 1-1 до опоры № 18з , до опоры № 14и, от тр. Ф 1-2 до опоры № 28к, до опоры № 41и, от тр. Ф 1-3 до опоры № 18м, до опоры № 14н, до опоры № 16о, от тр. Ф 2-1 до опоры № 6п, до опоры № 40р, от тр. Ф 2-290 до опоры № 6с , до опоры № 33т, от тр. Ф 3-1 до опоры № 39у, от </a:t>
          </a:r>
          <a:r>
            <a:rPr lang="ru-RU" sz="1100" b="0" kern="1200" dirty="0" err="1">
              <a:solidFill>
                <a:schemeClr val="accent1">
                  <a:lumMod val="50000"/>
                </a:schemeClr>
              </a:solidFill>
              <a:latin typeface="Calibri" panose="020F0502020204030204"/>
              <a:ea typeface="+mn-ea"/>
              <a:cs typeface="+mn-cs"/>
            </a:rPr>
            <a:t>тр.Ф</a:t>
          </a:r>
          <a:r>
            <a:rPr lang="ru-RU" sz="1100" b="0" kern="1200" dirty="0">
              <a:solidFill>
                <a:schemeClr val="accent1">
                  <a:lumMod val="50000"/>
                </a:schemeClr>
              </a:solidFill>
              <a:latin typeface="Calibri" panose="020F0502020204030204"/>
              <a:ea typeface="+mn-ea"/>
              <a:cs typeface="+mn-cs"/>
            </a:rPr>
            <a:t> 3-2 до опоры № 17ф, </a:t>
          </a:r>
          <a:r>
            <a:rPr lang="ru-RU" sz="1100" b="0" kern="1200" dirty="0" err="1">
              <a:solidFill>
                <a:schemeClr val="accent1">
                  <a:lumMod val="50000"/>
                </a:schemeClr>
              </a:solidFill>
              <a:latin typeface="Calibri" panose="020F0502020204030204"/>
              <a:ea typeface="+mn-ea"/>
              <a:cs typeface="+mn-cs"/>
            </a:rPr>
            <a:t>оттр.Ф</a:t>
          </a:r>
          <a:r>
            <a:rPr lang="ru-RU" sz="1100" b="0" kern="1200" dirty="0">
              <a:solidFill>
                <a:schemeClr val="accent1">
                  <a:lumMod val="50000"/>
                </a:schemeClr>
              </a:solidFill>
              <a:latin typeface="Calibri" panose="020F0502020204030204"/>
              <a:ea typeface="+mn-ea"/>
              <a:cs typeface="+mn-cs"/>
            </a:rPr>
            <a:t> 3-3до опоры № 21х, ЛЭП 6 кВ, 0,4 кВ </a:t>
          </a:r>
          <a:r>
            <a:rPr lang="ru-RU" sz="1100" b="1" kern="1200" dirty="0">
              <a:solidFill>
                <a:srgbClr val="E27100"/>
              </a:solidFill>
              <a:latin typeface="Calibri" panose="020F0502020204030204"/>
              <a:ea typeface="+mn-ea"/>
              <a:cs typeface="+mn-cs"/>
            </a:rPr>
            <a:t>протяженность 23827 км</a:t>
          </a:r>
        </a:p>
      </dgm:t>
    </dgm:pt>
    <dgm:pt modelId="{0B356468-7C00-44D8-A428-040F5D98288D}" cxnId="{EF372B7D-ABBA-4B08-8C94-9946BE7605C1}" type="parTrans">
      <dgm:prSet/>
      <dgm:spPr/>
      <dgm:t>
        <a:bodyPr/>
        <a:lstStyle/>
        <a:p>
          <a:endParaRPr lang="ru-RU"/>
        </a:p>
      </dgm:t>
    </dgm:pt>
    <dgm:pt modelId="{8579BFC9-A62A-4A55-BB68-CB6146C5D3E0}" cxnId="{EF372B7D-ABBA-4B08-8C94-9946BE7605C1}" type="sibTrans">
      <dgm:prSet/>
      <dgm:spPr/>
      <dgm:t>
        <a:bodyPr/>
        <a:lstStyle/>
        <a:p>
          <a:endParaRPr lang="ru-RU"/>
        </a:p>
      </dgm:t>
    </dgm:pt>
    <dgm:pt modelId="{0EFC8C2B-26C8-4D67-8315-3BD888AE8BB3}">
      <dgm:prSet custT="1"/>
      <dgm:spPr/>
      <dgm:t>
        <a:bodyPr/>
        <a:lstStyle/>
        <a:p>
          <a:r>
            <a:rPr lang="ru-RU" sz="1100" b="0" kern="1200" dirty="0">
              <a:solidFill>
                <a:schemeClr val="accent1">
                  <a:lumMod val="50000"/>
                </a:schemeClr>
              </a:solidFill>
              <a:latin typeface="Calibri" panose="020F0502020204030204"/>
              <a:ea typeface="+mn-ea"/>
              <a:cs typeface="+mn-cs"/>
            </a:rPr>
            <a:t>Сооружение</a:t>
          </a:r>
        </a:p>
      </dgm:t>
    </dgm:pt>
    <dgm:pt modelId="{C545F15C-B115-4088-9553-76649305C858}" cxnId="{B32CDD3A-1DA3-4890-B461-91C326584438}" type="parTrans">
      <dgm:prSet/>
      <dgm:spPr/>
      <dgm:t>
        <a:bodyPr/>
        <a:lstStyle/>
        <a:p>
          <a:endParaRPr lang="ru-RU"/>
        </a:p>
      </dgm:t>
    </dgm:pt>
    <dgm:pt modelId="{4C175873-2DEF-4A23-88EB-17F27D557DD0}" cxnId="{B32CDD3A-1DA3-4890-B461-91C326584438}" type="sibTrans">
      <dgm:prSet/>
      <dgm:spPr/>
      <dgm:t>
        <a:bodyPr/>
        <a:lstStyle/>
        <a:p>
          <a:endParaRPr lang="ru-RU"/>
        </a:p>
      </dgm:t>
    </dgm:pt>
    <dgm:pt modelId="{38440CC6-C73A-4019-91A0-361FB16174BC}">
      <dgm:prSet custT="1"/>
      <dgm:spPr/>
      <dgm:t>
        <a:bodyPr/>
        <a:lstStyle/>
        <a:p>
          <a:endParaRPr lang="ru-RU" sz="1100" b="0" kern="1200" dirty="0">
            <a:solidFill>
              <a:schemeClr val="accent1">
                <a:lumMod val="50000"/>
              </a:schemeClr>
            </a:solidFill>
            <a:latin typeface="Calibri" panose="020F0502020204030204"/>
            <a:ea typeface="+mn-ea"/>
            <a:cs typeface="+mn-cs"/>
          </a:endParaRPr>
        </a:p>
      </dgm:t>
    </dgm:pt>
    <dgm:pt modelId="{482497D1-6DE7-421E-ACAE-DFF66C4F0EE9}" cxnId="{E0A06D7F-6BBF-4DE7-BA2E-70FFC10BB3FE}" type="parTrans">
      <dgm:prSet/>
      <dgm:spPr/>
      <dgm:t>
        <a:bodyPr/>
        <a:lstStyle/>
        <a:p>
          <a:endParaRPr lang="ru-RU"/>
        </a:p>
      </dgm:t>
    </dgm:pt>
    <dgm:pt modelId="{A50812E5-36C3-4EC3-9DC5-62767C51E62C}" cxnId="{E0A06D7F-6BBF-4DE7-BA2E-70FFC10BB3FE}" type="sibTrans">
      <dgm:prSet/>
      <dgm:spPr/>
      <dgm:t>
        <a:bodyPr/>
        <a:lstStyle/>
        <a:p>
          <a:endParaRPr lang="ru-RU"/>
        </a:p>
      </dgm:t>
    </dgm:pt>
    <dgm:pt modelId="{9CF65704-1266-4CAC-85E4-6F0756F9D987}">
      <dgm:prSet custT="1"/>
      <dgm:spPr/>
      <dgm:t>
        <a:bodyPr/>
        <a:lstStyle/>
        <a:p>
          <a:endParaRPr lang="ru-RU" sz="1100" b="0" kern="1200" dirty="0">
            <a:solidFill>
              <a:schemeClr val="accent1">
                <a:lumMod val="50000"/>
              </a:schemeClr>
            </a:solidFill>
            <a:latin typeface="Calibri" panose="020F0502020204030204"/>
            <a:ea typeface="+mn-ea"/>
            <a:cs typeface="+mn-cs"/>
          </a:endParaRPr>
        </a:p>
      </dgm:t>
    </dgm:pt>
    <dgm:pt modelId="{39A6402F-BA15-414F-A2BD-B5CDDC231A13}" cxnId="{E14891AA-8E69-4B08-92F3-9D47F2D5ED74}" type="parTrans">
      <dgm:prSet/>
      <dgm:spPr/>
      <dgm:t>
        <a:bodyPr/>
        <a:lstStyle/>
        <a:p>
          <a:endParaRPr lang="ru-RU"/>
        </a:p>
      </dgm:t>
    </dgm:pt>
    <dgm:pt modelId="{D138D281-01B8-42B9-B0F7-57DABD972FFF}" cxnId="{E14891AA-8E69-4B08-92F3-9D47F2D5ED74}" type="sibTrans">
      <dgm:prSet/>
      <dgm:spPr/>
      <dgm:t>
        <a:bodyPr/>
        <a:lstStyle/>
        <a:p>
          <a:endParaRPr lang="ru-RU"/>
        </a:p>
      </dgm:t>
    </dgm:pt>
    <dgm:pt modelId="{8BDC3BDA-881D-4220-952C-FF5B0103BC1E}">
      <dgm:prSet custT="1"/>
      <dgm:spPr/>
      <dgm:t>
        <a:bodyPr/>
        <a:lstStyle/>
        <a:p>
          <a:r>
            <a:rPr lang="ru-RU" sz="1100" b="0" kern="1200" dirty="0">
              <a:solidFill>
                <a:schemeClr val="accent1">
                  <a:lumMod val="50000"/>
                </a:schemeClr>
              </a:solidFill>
              <a:latin typeface="Calibri" panose="020F0502020204030204"/>
              <a:ea typeface="+mn-ea"/>
              <a:cs typeface="+mn-cs"/>
            </a:rPr>
            <a:t>Дата присвоения кадастрового номера - 20.09.2013</a:t>
          </a:r>
        </a:p>
      </dgm:t>
    </dgm:pt>
    <dgm:pt modelId="{FEE90764-684D-4928-80CE-A0267BA55250}" cxnId="{275C1F94-7A02-4BFC-8B57-B4A9D9E40ACB}" type="parTrans">
      <dgm:prSet/>
      <dgm:spPr/>
      <dgm:t>
        <a:bodyPr/>
        <a:lstStyle/>
        <a:p>
          <a:endParaRPr lang="ru-RU"/>
        </a:p>
      </dgm:t>
    </dgm:pt>
    <dgm:pt modelId="{A12E641C-387A-4E92-91AD-E077367BBF5C}" cxnId="{275C1F94-7A02-4BFC-8B57-B4A9D9E40ACB}" type="sibTrans">
      <dgm:prSet/>
      <dgm:spPr/>
      <dgm:t>
        <a:bodyPr/>
        <a:lstStyle/>
        <a:p>
          <a:endParaRPr lang="ru-RU"/>
        </a:p>
      </dgm:t>
    </dgm:pt>
    <dgm:pt modelId="{617D38F2-F04D-490A-A04D-43A821C85B67}">
      <dgm:prSet custT="1"/>
      <dgm:spPr/>
      <dgm:t>
        <a:bodyPr/>
        <a:lstStyle/>
        <a:p>
          <a:r>
            <a:rPr lang="ru-RU" sz="1100" b="0" kern="1200" dirty="0">
              <a:solidFill>
                <a:schemeClr val="accent1">
                  <a:lumMod val="50000"/>
                </a:schemeClr>
              </a:solidFill>
              <a:latin typeface="Calibri" panose="020F0502020204030204"/>
              <a:ea typeface="+mn-ea"/>
              <a:cs typeface="+mn-cs"/>
            </a:rPr>
            <a:t>Протяженность – </a:t>
          </a:r>
          <a:r>
            <a:rPr lang="ru-RU" sz="1100" b="1" kern="1200" dirty="0">
              <a:solidFill>
                <a:srgbClr val="E27100"/>
              </a:solidFill>
              <a:latin typeface="Calibri" panose="020F0502020204030204"/>
              <a:ea typeface="+mn-ea"/>
              <a:cs typeface="+mn-cs"/>
            </a:rPr>
            <a:t>23</a:t>
          </a:r>
          <a:r>
            <a:rPr lang="en-US" sz="1100" b="1" kern="1200" dirty="0">
              <a:solidFill>
                <a:srgbClr val="E27100"/>
              </a:solidFill>
              <a:latin typeface="Calibri" panose="020F0502020204030204"/>
              <a:ea typeface="+mn-ea"/>
              <a:cs typeface="+mn-cs"/>
            </a:rPr>
            <a:t> </a:t>
          </a:r>
          <a:r>
            <a:rPr lang="ru-RU" sz="1100" b="1" kern="1200" dirty="0">
              <a:solidFill>
                <a:srgbClr val="E27100"/>
              </a:solidFill>
              <a:latin typeface="Calibri" panose="020F0502020204030204"/>
              <a:ea typeface="+mn-ea"/>
              <a:cs typeface="+mn-cs"/>
            </a:rPr>
            <a:t>827</a:t>
          </a:r>
          <a:r>
            <a:rPr lang="en-US" sz="1100" b="1" kern="1200" dirty="0">
              <a:solidFill>
                <a:srgbClr val="E27100"/>
              </a:solidFill>
              <a:latin typeface="Calibri" panose="020F0502020204030204"/>
              <a:ea typeface="+mn-ea"/>
              <a:cs typeface="+mn-cs"/>
            </a:rPr>
            <a:t> </a:t>
          </a:r>
          <a:r>
            <a:rPr lang="ru-RU" sz="1100" b="1" kern="1200" dirty="0">
              <a:solidFill>
                <a:srgbClr val="E27100"/>
              </a:solidFill>
              <a:latin typeface="Calibri" panose="020F0502020204030204"/>
              <a:ea typeface="+mn-ea"/>
              <a:cs typeface="+mn-cs"/>
            </a:rPr>
            <a:t>000</a:t>
          </a:r>
          <a:r>
            <a:rPr lang="en-US" sz="1100" b="1" kern="1200" dirty="0">
              <a:solidFill>
                <a:srgbClr val="E27100"/>
              </a:solidFill>
              <a:latin typeface="Calibri" panose="020F0502020204030204"/>
              <a:ea typeface="+mn-ea"/>
              <a:cs typeface="+mn-cs"/>
            </a:rPr>
            <a:t> </a:t>
          </a:r>
          <a:r>
            <a:rPr lang="ru-RU" sz="1100" b="1" kern="1200" dirty="0">
              <a:solidFill>
                <a:srgbClr val="E27100"/>
              </a:solidFill>
              <a:latin typeface="Calibri" panose="020F0502020204030204"/>
              <a:ea typeface="+mn-ea"/>
              <a:cs typeface="+mn-cs"/>
            </a:rPr>
            <a:t>м (</a:t>
          </a:r>
          <a:r>
            <a:rPr lang="en-US" sz="1100" b="1" kern="1200" dirty="0">
              <a:solidFill>
                <a:srgbClr val="E27100"/>
              </a:solidFill>
              <a:latin typeface="Calibri" panose="020F0502020204030204"/>
              <a:ea typeface="+mn-ea"/>
              <a:cs typeface="+mn-cs"/>
            </a:rPr>
            <a:t>23,827 </a:t>
          </a:r>
          <a:r>
            <a:rPr lang="ru-RU" sz="1100" b="1" kern="1200" dirty="0">
              <a:solidFill>
                <a:srgbClr val="E27100"/>
              </a:solidFill>
              <a:latin typeface="Calibri" panose="020F0502020204030204"/>
              <a:ea typeface="+mn-ea"/>
              <a:cs typeface="+mn-cs"/>
            </a:rPr>
            <a:t>тыс. км)</a:t>
          </a:r>
        </a:p>
      </dgm:t>
    </dgm:pt>
    <dgm:pt modelId="{7BEE3495-310D-4977-B0DF-B525EE00A3A3}" cxnId="{1AB6ED45-30E0-4185-A5AB-A61AEF9D0FB6}" type="parTrans">
      <dgm:prSet/>
      <dgm:spPr/>
      <dgm:t>
        <a:bodyPr/>
        <a:lstStyle/>
        <a:p>
          <a:endParaRPr lang="ru-RU"/>
        </a:p>
      </dgm:t>
    </dgm:pt>
    <dgm:pt modelId="{8DEF0C7D-9FAB-4576-967D-C0ACBBDFD60D}" cxnId="{1AB6ED45-30E0-4185-A5AB-A61AEF9D0FB6}" type="sibTrans">
      <dgm:prSet/>
      <dgm:spPr/>
      <dgm:t>
        <a:bodyPr/>
        <a:lstStyle/>
        <a:p>
          <a:endParaRPr lang="ru-RU"/>
        </a:p>
      </dgm:t>
    </dgm:pt>
    <dgm:pt modelId="{576BEEC7-387A-491D-8485-7C3FB7623B38}">
      <dgm:prSet custT="1"/>
      <dgm:spPr/>
      <dgm:t>
        <a:bodyPr/>
        <a:lstStyle/>
        <a:p>
          <a:r>
            <a:rPr lang="ru-RU" sz="1100" b="0" kern="1200" dirty="0">
              <a:solidFill>
                <a:schemeClr val="accent1">
                  <a:lumMod val="50000"/>
                </a:schemeClr>
              </a:solidFill>
              <a:latin typeface="Calibri" panose="020F0502020204030204"/>
              <a:ea typeface="+mn-ea"/>
              <a:cs typeface="+mn-cs"/>
            </a:rPr>
            <a:t>Кадастровая стоимость, определенная в рамках ГКО ОКС в 2023 г. – </a:t>
          </a:r>
          <a:r>
            <a:rPr lang="ru-RU" sz="1100" b="1" kern="1200" dirty="0">
              <a:solidFill>
                <a:srgbClr val="E27100"/>
              </a:solidFill>
              <a:latin typeface="Calibri" panose="020F0502020204030204"/>
              <a:ea typeface="+mn-ea"/>
              <a:cs typeface="+mn-cs"/>
            </a:rPr>
            <a:t>7 697 595 284,96 руб.</a:t>
          </a:r>
        </a:p>
      </dgm:t>
    </dgm:pt>
    <dgm:pt modelId="{BC73EE78-6F19-43E0-B1DD-0F71ECE70A3D}" cxnId="{99695939-E930-4FA2-8DAE-C9C89294FBFC}" type="parTrans">
      <dgm:prSet/>
      <dgm:spPr/>
      <dgm:t>
        <a:bodyPr/>
        <a:lstStyle/>
        <a:p>
          <a:endParaRPr lang="ru-RU"/>
        </a:p>
      </dgm:t>
    </dgm:pt>
    <dgm:pt modelId="{400FEC3F-D38B-4240-AD02-1A03E2974606}" cxnId="{99695939-E930-4FA2-8DAE-C9C89294FBFC}" type="sibTrans">
      <dgm:prSet/>
      <dgm:spPr/>
      <dgm:t>
        <a:bodyPr/>
        <a:lstStyle/>
        <a:p>
          <a:endParaRPr lang="ru-RU"/>
        </a:p>
      </dgm:t>
    </dgm:pt>
    <dgm:pt modelId="{82981E93-9527-4631-857B-0328B7DB1EE6}">
      <dgm:prSet custT="1"/>
      <dgm:spPr/>
      <dgm:t>
        <a:bodyPr/>
        <a:lstStyle/>
        <a:p>
          <a:r>
            <a:rPr lang="ru-RU" sz="1100" b="0" kern="1200" dirty="0">
              <a:solidFill>
                <a:srgbClr val="4F81BD">
                  <a:lumMod val="50000"/>
                </a:srgbClr>
              </a:solidFill>
              <a:latin typeface="Calibri" panose="020F0502020204030204"/>
              <a:ea typeface="+mn-ea"/>
              <a:cs typeface="+mn-cs"/>
            </a:rPr>
            <a:t>Удельный показатель кадастровой стоимости – </a:t>
          </a:r>
          <a:r>
            <a:rPr lang="ru-RU" sz="1100" b="0" i="0" u="none" kern="1200" dirty="0"/>
            <a:t>323,06</a:t>
          </a:r>
          <a:r>
            <a:rPr lang="ru-RU" sz="1100" b="0" kern="1200" dirty="0">
              <a:solidFill>
                <a:srgbClr val="4F81BD">
                  <a:lumMod val="50000"/>
                </a:srgbClr>
              </a:solidFill>
              <a:latin typeface="Calibri" panose="020F0502020204030204"/>
              <a:ea typeface="+mn-ea"/>
              <a:cs typeface="+mn-cs"/>
            </a:rPr>
            <a:t> руб./м</a:t>
          </a:r>
          <a:endParaRPr lang="ru-RU" sz="1100" b="1" kern="1200" dirty="0">
            <a:solidFill>
              <a:schemeClr val="accent1">
                <a:lumMod val="50000"/>
              </a:schemeClr>
            </a:solidFill>
            <a:latin typeface="Calibri" panose="020F0502020204030204"/>
            <a:ea typeface="+mn-ea"/>
            <a:cs typeface="+mn-cs"/>
          </a:endParaRPr>
        </a:p>
      </dgm:t>
    </dgm:pt>
    <dgm:pt modelId="{8A97B7F2-3851-40D1-AC6D-7F6523AB20D3}" cxnId="{9BBB9F15-3F39-434C-A28F-DFADCA940394}" type="parTrans">
      <dgm:prSet/>
      <dgm:spPr/>
      <dgm:t>
        <a:bodyPr/>
        <a:lstStyle/>
        <a:p>
          <a:endParaRPr lang="ru-RU"/>
        </a:p>
      </dgm:t>
    </dgm:pt>
    <dgm:pt modelId="{27A4D433-649B-484B-92B9-493818A65E84}" cxnId="{9BBB9F15-3F39-434C-A28F-DFADCA940394}" type="sibTrans">
      <dgm:prSet/>
      <dgm:spPr/>
      <dgm:t>
        <a:bodyPr/>
        <a:lstStyle/>
        <a:p>
          <a:endParaRPr lang="ru-RU"/>
        </a:p>
      </dgm:t>
    </dgm:pt>
    <dgm:pt modelId="{265FF3F6-5A31-4B20-8BAC-AEAD2417B44D}" type="pres">
      <dgm:prSet presAssocID="{C7018FA4-4318-4623-AAD4-ACF873CA384E}" presName="linear" presStyleCnt="0">
        <dgm:presLayoutVars>
          <dgm:dir/>
          <dgm:animLvl val="lvl"/>
          <dgm:resizeHandles val="exact"/>
        </dgm:presLayoutVars>
      </dgm:prSet>
      <dgm:spPr/>
      <dgm:t>
        <a:bodyPr/>
        <a:lstStyle/>
        <a:p>
          <a:endParaRPr lang="ru-RU"/>
        </a:p>
      </dgm:t>
    </dgm:pt>
    <dgm:pt modelId="{80F34609-E7BF-460C-B359-622665119148}" type="pres">
      <dgm:prSet presAssocID="{4ABFDCDE-EACD-4931-B2EC-3F72C60F8D0A}" presName="parentLin" presStyleCnt="0"/>
      <dgm:spPr/>
    </dgm:pt>
    <dgm:pt modelId="{84E492F2-28B1-4843-A740-35BEFE2DB317}" type="pres">
      <dgm:prSet presAssocID="{4ABFDCDE-EACD-4931-B2EC-3F72C60F8D0A}" presName="parentLeftMargin" presStyleLbl="node1" presStyleIdx="0" presStyleCnt="1"/>
      <dgm:spPr/>
      <dgm:t>
        <a:bodyPr/>
        <a:lstStyle/>
        <a:p>
          <a:endParaRPr lang="ru-RU"/>
        </a:p>
      </dgm:t>
    </dgm:pt>
    <dgm:pt modelId="{455DF4E3-D0DF-412A-84D1-41781DD32F45}" type="pres">
      <dgm:prSet presAssocID="{4ABFDCDE-EACD-4931-B2EC-3F72C60F8D0A}" presName="parentText" presStyleLbl="node1" presStyleIdx="0" presStyleCnt="1" custScaleY="878070" custLinFactY="167605" custLinFactNeighborX="3093" custLinFactNeighborY="200000">
        <dgm:presLayoutVars>
          <dgm:chMax val="0"/>
          <dgm:bulletEnabled val="1"/>
        </dgm:presLayoutVars>
      </dgm:prSet>
      <dgm:spPr/>
      <dgm:t>
        <a:bodyPr/>
        <a:lstStyle/>
        <a:p>
          <a:endParaRPr lang="ru-RU"/>
        </a:p>
      </dgm:t>
    </dgm:pt>
    <dgm:pt modelId="{CBB40BF5-F51A-4465-8E9A-B17DF93C59A5}" type="pres">
      <dgm:prSet presAssocID="{4ABFDCDE-EACD-4931-B2EC-3F72C60F8D0A}" presName="negativeSpace" presStyleCnt="0"/>
      <dgm:spPr/>
    </dgm:pt>
    <dgm:pt modelId="{A6C75240-5E93-4FA5-85CD-94C7641B2D5E}" type="pres">
      <dgm:prSet presAssocID="{4ABFDCDE-EACD-4931-B2EC-3F72C60F8D0A}" presName="childText" presStyleLbl="conFgAcc1" presStyleIdx="0" presStyleCnt="1" custScaleY="165625" custLinFactY="-3913" custLinFactNeighborY="-100000">
        <dgm:presLayoutVars>
          <dgm:bulletEnabled val="1"/>
        </dgm:presLayoutVars>
      </dgm:prSet>
      <dgm:spPr/>
      <dgm:t>
        <a:bodyPr/>
        <a:lstStyle/>
        <a:p>
          <a:endParaRPr lang="ru-RU"/>
        </a:p>
      </dgm:t>
    </dgm:pt>
  </dgm:ptLst>
  <dgm:cxnLst>
    <dgm:cxn modelId="{4D4C7E30-D155-49DD-BA98-BC464963D671}" type="presOf" srcId="{617D38F2-F04D-490A-A04D-43A821C85B67}" destId="{A6C75240-5E93-4FA5-85CD-94C7641B2D5E}" srcOrd="0" destOrd="7" presId="urn:microsoft.com/office/officeart/2005/8/layout/list1"/>
    <dgm:cxn modelId="{E14891AA-8E69-4B08-92F3-9D47F2D5ED74}" srcId="{4ABFDCDE-EACD-4931-B2EC-3F72C60F8D0A}" destId="{9CF65704-1266-4CAC-85E4-6F0756F9D987}" srcOrd="4" destOrd="0" parTransId="{39A6402F-BA15-414F-A2BD-B5CDDC231A13}" sibTransId="{D138D281-01B8-42B9-B0F7-57DABD972FFF}"/>
    <dgm:cxn modelId="{A2255824-BCB6-494C-9426-4368067E1C84}" srcId="{C7018FA4-4318-4623-AAD4-ACF873CA384E}" destId="{4ABFDCDE-EACD-4931-B2EC-3F72C60F8D0A}" srcOrd="0" destOrd="0" parTransId="{AD0E6A91-13BB-4FF5-9F5B-64AB64FD43DE}" sibTransId="{D2310408-A655-45DC-B20F-328ADB737578}"/>
    <dgm:cxn modelId="{E0A06D7F-6BBF-4DE7-BA2E-70FFC10BB3FE}" srcId="{4ABFDCDE-EACD-4931-B2EC-3F72C60F8D0A}" destId="{38440CC6-C73A-4019-91A0-361FB16174BC}" srcOrd="2" destOrd="0" parTransId="{482497D1-6DE7-421E-ACAE-DFF66C4F0EE9}" sibTransId="{A50812E5-36C3-4EC3-9DC5-62767C51E62C}"/>
    <dgm:cxn modelId="{3BD17B3A-A6ED-4320-B551-601DA921C515}" srcId="{4ABFDCDE-EACD-4931-B2EC-3F72C60F8D0A}" destId="{B201E79E-F04D-4BBB-98CE-77E85930E94C}" srcOrd="0" destOrd="0" parTransId="{287E6863-685F-4D10-B0C0-F13AF2F0E2F5}" sibTransId="{3A821DE4-2A24-454C-A760-5DEEC44042DF}"/>
    <dgm:cxn modelId="{D0E6F44B-02B1-4FF6-BBB1-C94CA1C57A77}" type="presOf" srcId="{9CF65704-1266-4CAC-85E4-6F0756F9D987}" destId="{A6C75240-5E93-4FA5-85CD-94C7641B2D5E}" srcOrd="0" destOrd="4" presId="urn:microsoft.com/office/officeart/2005/8/layout/list1"/>
    <dgm:cxn modelId="{35BE6C3A-743D-4A9C-BD5C-890383E26965}" type="presOf" srcId="{4ABFDCDE-EACD-4931-B2EC-3F72C60F8D0A}" destId="{455DF4E3-D0DF-412A-84D1-41781DD32F45}" srcOrd="1" destOrd="0" presId="urn:microsoft.com/office/officeart/2005/8/layout/list1"/>
    <dgm:cxn modelId="{35FE4297-7D7C-47AA-A1D1-E4502F3E04D5}" type="presOf" srcId="{8BDC3BDA-881D-4220-952C-FF5B0103BC1E}" destId="{A6C75240-5E93-4FA5-85CD-94C7641B2D5E}" srcOrd="0" destOrd="6" presId="urn:microsoft.com/office/officeart/2005/8/layout/list1"/>
    <dgm:cxn modelId="{F3A2EE3E-08A8-4EDA-9A99-D2A8BCAFD348}" type="presOf" srcId="{B201E79E-F04D-4BBB-98CE-77E85930E94C}" destId="{A6C75240-5E93-4FA5-85CD-94C7641B2D5E}" srcOrd="0" destOrd="0" presId="urn:microsoft.com/office/officeart/2005/8/layout/list1"/>
    <dgm:cxn modelId="{531517F9-1780-49DC-A2C9-A64A5F368465}" type="presOf" srcId="{0EFC8C2B-26C8-4D67-8315-3BD888AE8BB3}" destId="{A6C75240-5E93-4FA5-85CD-94C7641B2D5E}" srcOrd="0" destOrd="1" presId="urn:microsoft.com/office/officeart/2005/8/layout/list1"/>
    <dgm:cxn modelId="{275C1F94-7A02-4BFC-8B57-B4A9D9E40ACB}" srcId="{4ABFDCDE-EACD-4931-B2EC-3F72C60F8D0A}" destId="{8BDC3BDA-881D-4220-952C-FF5B0103BC1E}" srcOrd="6" destOrd="0" parTransId="{FEE90764-684D-4928-80CE-A0267BA55250}" sibTransId="{A12E641C-387A-4E92-91AD-E077367BBF5C}"/>
    <dgm:cxn modelId="{AE8157CC-4C27-4ECA-8100-C53CF036062C}" type="presOf" srcId="{C7018FA4-4318-4623-AAD4-ACF873CA384E}" destId="{265FF3F6-5A31-4B20-8BAC-AEAD2417B44D}" srcOrd="0" destOrd="0" presId="urn:microsoft.com/office/officeart/2005/8/layout/list1"/>
    <dgm:cxn modelId="{B34C7079-DC4A-47E3-AF1C-2014218516A4}" type="presOf" srcId="{82981E93-9527-4631-857B-0328B7DB1EE6}" destId="{A6C75240-5E93-4FA5-85CD-94C7641B2D5E}" srcOrd="0" destOrd="9" presId="urn:microsoft.com/office/officeart/2005/8/layout/list1"/>
    <dgm:cxn modelId="{9FE554EF-A732-4D03-B394-F8346794838D}" type="presOf" srcId="{108E6B0F-4193-422F-8685-B183A60B7971}" destId="{A6C75240-5E93-4FA5-85CD-94C7641B2D5E}" srcOrd="0" destOrd="3" presId="urn:microsoft.com/office/officeart/2005/8/layout/list1"/>
    <dgm:cxn modelId="{99695939-E930-4FA2-8DAE-C9C89294FBFC}" srcId="{4ABFDCDE-EACD-4931-B2EC-3F72C60F8D0A}" destId="{576BEEC7-387A-491D-8485-7C3FB7623B38}" srcOrd="8" destOrd="0" parTransId="{BC73EE78-6F19-43E0-B1DD-0F71ECE70A3D}" sibTransId="{400FEC3F-D38B-4240-AD02-1A03E2974606}"/>
    <dgm:cxn modelId="{593C3987-0F64-4BA9-922E-DEA5A3AB9B39}" type="presOf" srcId="{38440CC6-C73A-4019-91A0-361FB16174BC}" destId="{A6C75240-5E93-4FA5-85CD-94C7641B2D5E}" srcOrd="0" destOrd="2" presId="urn:microsoft.com/office/officeart/2005/8/layout/list1"/>
    <dgm:cxn modelId="{5D391E7E-B9FA-400A-9EF3-E019AED23157}" type="presOf" srcId="{4ABFDCDE-EACD-4931-B2EC-3F72C60F8D0A}" destId="{84E492F2-28B1-4843-A740-35BEFE2DB317}" srcOrd="0" destOrd="0" presId="urn:microsoft.com/office/officeart/2005/8/layout/list1"/>
    <dgm:cxn modelId="{EF372B7D-ABBA-4B08-8C94-9946BE7605C1}" srcId="{4ABFDCDE-EACD-4931-B2EC-3F72C60F8D0A}" destId="{108E6B0F-4193-422F-8685-B183A60B7971}" srcOrd="3" destOrd="0" parTransId="{0B356468-7C00-44D8-A428-040F5D98288D}" sibTransId="{8579BFC9-A62A-4A55-BB68-CB6146C5D3E0}"/>
    <dgm:cxn modelId="{A54FD754-85F6-4E2A-944B-66909F928286}" type="presOf" srcId="{B4EDC35F-4747-4CAF-A2D3-88ABC9D5DDC7}" destId="{A6C75240-5E93-4FA5-85CD-94C7641B2D5E}" srcOrd="0" destOrd="5" presId="urn:microsoft.com/office/officeart/2005/8/layout/list1"/>
    <dgm:cxn modelId="{9BBB9F15-3F39-434C-A28F-DFADCA940394}" srcId="{4ABFDCDE-EACD-4931-B2EC-3F72C60F8D0A}" destId="{82981E93-9527-4631-857B-0328B7DB1EE6}" srcOrd="9" destOrd="0" parTransId="{8A97B7F2-3851-40D1-AC6D-7F6523AB20D3}" sibTransId="{27A4D433-649B-484B-92B9-493818A65E84}"/>
    <dgm:cxn modelId="{1AB6ED45-30E0-4185-A5AB-A61AEF9D0FB6}" srcId="{4ABFDCDE-EACD-4931-B2EC-3F72C60F8D0A}" destId="{617D38F2-F04D-490A-A04D-43A821C85B67}" srcOrd="7" destOrd="0" parTransId="{7BEE3495-310D-4977-B0DF-B525EE00A3A3}" sibTransId="{8DEF0C7D-9FAB-4576-967D-C0ACBBDFD60D}"/>
    <dgm:cxn modelId="{FE615A87-6503-4324-BFA8-465A18FBC43A}" type="presOf" srcId="{576BEEC7-387A-491D-8485-7C3FB7623B38}" destId="{A6C75240-5E93-4FA5-85CD-94C7641B2D5E}" srcOrd="0" destOrd="8" presId="urn:microsoft.com/office/officeart/2005/8/layout/list1"/>
    <dgm:cxn modelId="{B32CDD3A-1DA3-4890-B461-91C326584438}" srcId="{4ABFDCDE-EACD-4931-B2EC-3F72C60F8D0A}" destId="{0EFC8C2B-26C8-4D67-8315-3BD888AE8BB3}" srcOrd="1" destOrd="0" parTransId="{C545F15C-B115-4088-9553-76649305C858}" sibTransId="{4C175873-2DEF-4A23-88EB-17F27D557DD0}"/>
    <dgm:cxn modelId="{1C1E5E21-94B5-49B7-A628-5F0A121E0EFA}" srcId="{4ABFDCDE-EACD-4931-B2EC-3F72C60F8D0A}" destId="{B4EDC35F-4747-4CAF-A2D3-88ABC9D5DDC7}" srcOrd="5" destOrd="0" parTransId="{73AC0007-097F-437D-9844-9C4B340D5EB4}" sibTransId="{02C061A8-AE90-4F30-AD26-5D3DFCF84833}"/>
    <dgm:cxn modelId="{C61040C3-DC1B-4CB9-B454-51AD7B31951F}" type="presParOf" srcId="{265FF3F6-5A31-4B20-8BAC-AEAD2417B44D}" destId="{80F34609-E7BF-460C-B359-622665119148}" srcOrd="0" destOrd="0" presId="urn:microsoft.com/office/officeart/2005/8/layout/list1"/>
    <dgm:cxn modelId="{BB1BCA90-8F60-46FC-AAAC-18F07519397B}" type="presParOf" srcId="{80F34609-E7BF-460C-B359-622665119148}" destId="{84E492F2-28B1-4843-A740-35BEFE2DB317}" srcOrd="0" destOrd="0" presId="urn:microsoft.com/office/officeart/2005/8/layout/list1"/>
    <dgm:cxn modelId="{E422CE66-88E7-447D-BB98-6750A60434D7}" type="presParOf" srcId="{80F34609-E7BF-460C-B359-622665119148}" destId="{455DF4E3-D0DF-412A-84D1-41781DD32F45}" srcOrd="1" destOrd="0" presId="urn:microsoft.com/office/officeart/2005/8/layout/list1"/>
    <dgm:cxn modelId="{D72F0B82-ADBE-47BC-A6A4-81DF5357431B}" type="presParOf" srcId="{265FF3F6-5A31-4B20-8BAC-AEAD2417B44D}" destId="{CBB40BF5-F51A-4465-8E9A-B17DF93C59A5}" srcOrd="1" destOrd="0" presId="urn:microsoft.com/office/officeart/2005/8/layout/list1"/>
    <dgm:cxn modelId="{A64FB62C-A366-4BAB-845C-8D4186CC61D4}" type="presParOf" srcId="{265FF3F6-5A31-4B20-8BAC-AEAD2417B44D}" destId="{A6C75240-5E93-4FA5-85CD-94C7641B2D5E}" srcOrd="2" destOrd="0" presId="urn:microsoft.com/office/officeart/2005/8/layout/list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Группа 1"/>
      <dsp:cNvGrpSpPr/>
    </dsp:nvGrpSpPr>
    <dsp:grpSpPr>
      <a:xfrm>
        <a:off x="0" y="0"/>
        <a:ext cx="8418702" cy="3720555"/>
        <a:chOff x="0" y="0"/>
        <a:chExt cx="8418702" cy="3720555"/>
      </a:xfrm>
    </dsp:grpSpPr>
    <dsp:sp modelId="{69EF24A4-24B9-4C2A-B78E-9D969DA7DE24}">
      <dsp:nvSpPr>
        <dsp:cNvPr id="3" name="Скругленный прямоугольник 2"/>
        <dsp:cNvSpPr/>
      </dsp:nvSpPr>
      <dsp:spPr bwMode="white">
        <a:xfrm>
          <a:off x="0" y="0"/>
          <a:ext cx="8418702" cy="3720555"/>
        </a:xfrm>
        <a:prstGeom prst="roundRect">
          <a:avLst>
            <a:gd name="adj" fmla="val 10000"/>
          </a:avLst>
        </a:prstGeom>
        <a:solidFill>
          <a:srgbClr val="D3DBE9"/>
        </a:solidFill>
      </dsp:spPr>
      <dsp:style>
        <a:lnRef idx="3">
          <a:schemeClr val="lt2"/>
        </a:lnRef>
        <a:fillRef idx="1">
          <a:schemeClr val="dk2"/>
        </a:fillRef>
        <a:effectRef idx="1">
          <a:scrgbClr r="0" g="0" b="0"/>
        </a:effectRef>
        <a:fontRef idx="minor">
          <a:schemeClr val="lt1"/>
        </a:fontRef>
      </dsp:style>
      <dsp:txBody>
        <a:bodyPr lIns="76200" tIns="76200" rIns="76200" bIns="76200" anchor="t"/>
        <a:lstStyle>
          <a:lvl1pPr algn="l">
            <a:defRPr sz="6500"/>
          </a:lvl1pPr>
          <a:lvl2pPr marL="285750" indent="-285750" algn="l">
            <a:defRPr sz="5000"/>
          </a:lvl2pPr>
          <a:lvl3pPr marL="571500" indent="-285750" algn="l">
            <a:defRPr sz="5000"/>
          </a:lvl3pPr>
          <a:lvl4pPr marL="857250" indent="-285750" algn="l">
            <a:defRPr sz="5000"/>
          </a:lvl4pPr>
          <a:lvl5pPr marL="1143000" indent="-285750" algn="l">
            <a:defRPr sz="5000"/>
          </a:lvl5pPr>
          <a:lvl6pPr marL="1428750" indent="-285750" algn="l">
            <a:defRPr sz="5000"/>
          </a:lvl6pPr>
          <a:lvl7pPr marL="1714500" indent="-285750" algn="l">
            <a:defRPr sz="5000"/>
          </a:lvl7pPr>
          <a:lvl8pPr marL="2000250" indent="-285750" algn="l">
            <a:defRPr sz="5000"/>
          </a:lvl8pPr>
          <a:lvl9pPr marL="2286000" indent="-285750" algn="l">
            <a:defRPr sz="5000"/>
          </a:lvl9pPr>
        </a:lstStyle>
        <a:p>
          <a:pPr lvl="0" rtl="0">
            <a:lnSpc>
              <a:spcPct val="100000"/>
            </a:lnSpc>
            <a:spcBef>
              <a:spcPct val="0"/>
            </a:spcBef>
            <a:spcAft>
              <a:spcPct val="35000"/>
            </a:spcAft>
            <a:buNone/>
          </a:pPr>
          <a:endParaRPr lang="ru-RU" sz="2000" kern="1200" dirty="0">
            <a:solidFill>
              <a:srgbClr val="FF9933"/>
            </a:solidFill>
            <a:latin typeface="+mn-lt"/>
            <a:cs typeface="Times New Roman" panose="02020603050405020304" pitchFamily="18" charset="0"/>
          </a:endParaRPr>
        </a:p>
        <a:p>
          <a:pPr lvl="0" rtl="0">
            <a:lnSpc>
              <a:spcPct val="100000"/>
            </a:lnSpc>
            <a:spcBef>
              <a:spcPct val="0"/>
            </a:spcBef>
            <a:spcAft>
              <a:spcPct val="35000"/>
            </a:spcAft>
            <a:buNone/>
          </a:pPr>
          <a:r>
            <a:rPr lang="ru-RU" sz="2000" kern="1200" dirty="0">
              <a:solidFill>
                <a:srgbClr val="FF9933"/>
              </a:solidFill>
              <a:latin typeface="+mn-lt"/>
              <a:cs typeface="Times New Roman" panose="02020603050405020304" pitchFamily="18" charset="0"/>
            </a:rPr>
            <a:t>Пункт 13. </a:t>
          </a:r>
          <a:r>
            <a:rPr lang="ru-RU" sz="2000" kern="1200" dirty="0">
              <a:solidFill>
                <a:srgbClr val="1D4085"/>
              </a:solidFill>
              <a:latin typeface="+mn-lt"/>
              <a:cs typeface="Times New Roman" panose="02020603050405020304" pitchFamily="18" charset="0"/>
            </a:rPr>
            <a:t>В перечни объектов недвижимости не включаются сведения об объектах недвижимости, в отношении которых на дату, по состоянию на которую формируется соответствующий перечень, в ЕГРН отсутствуют актуальные сведения хотя бы об одной из следующих характеристик:</a:t>
          </a:r>
          <a:endParaRPr lang="ru-RU" sz="2800" b="1" kern="1200" dirty="0">
            <a:solidFill>
              <a:srgbClr val="E27100"/>
            </a:solidFill>
            <a:latin typeface="Gill Sans" panose="020B0502020104020203" pitchFamily="34" charset="-79"/>
            <a:ea typeface="+mn-ea"/>
            <a:cs typeface="Gill Sans" panose="020B0502020104020203" pitchFamily="34" charset="-79"/>
          </a:endParaRPr>
        </a:p>
        <a:p>
          <a:pPr marL="228600" lvl="1" indent="-228600" rtl="0">
            <a:lnSpc>
              <a:spcPct val="100000"/>
            </a:lnSpc>
            <a:spcBef>
              <a:spcPct val="0"/>
            </a:spcBef>
            <a:spcAft>
              <a:spcPct val="15000"/>
            </a:spcAft>
            <a:buChar char="•"/>
          </a:pPr>
          <a:r>
            <a:rPr lang="ru-RU" sz="2000" kern="1200" dirty="0">
              <a:solidFill>
                <a:srgbClr val="1D4085"/>
              </a:solidFill>
              <a:latin typeface="+mn-lt"/>
              <a:cs typeface="Times New Roman" panose="02020603050405020304" pitchFamily="18" charset="0"/>
            </a:rPr>
            <a:t>кадастровый номер;</a:t>
          </a:r>
          <a:endParaRPr lang="ru-RU" sz="2000" kern="1200" dirty="0">
            <a:solidFill>
              <a:srgbClr val="1D4085"/>
            </a:solidFill>
            <a:latin typeface="+mn-lt"/>
            <a:cs typeface="Times New Roman" panose="02020603050405020304" pitchFamily="18" charset="0"/>
          </a:endParaRPr>
        </a:p>
        <a:p>
          <a:pPr marL="228600" lvl="1" indent="-228600" rtl="0">
            <a:lnSpc>
              <a:spcPct val="100000"/>
            </a:lnSpc>
            <a:spcBef>
              <a:spcPct val="0"/>
            </a:spcBef>
            <a:spcAft>
              <a:spcPct val="15000"/>
            </a:spcAft>
            <a:buChar char="•"/>
          </a:pPr>
          <a:r>
            <a:rPr lang="ru-RU" sz="2000" kern="1200" dirty="0">
              <a:solidFill>
                <a:srgbClr val="1D4085"/>
              </a:solidFill>
              <a:latin typeface="+mn-lt"/>
              <a:cs typeface="Times New Roman" panose="02020603050405020304" pitchFamily="18" charset="0"/>
            </a:rPr>
            <a:t>площадь (в отношении земельных участков, зданий, помещений, машино-мест).</a:t>
          </a:r>
        </a:p>
      </dsp:txBody>
      <dsp:txXfrm>
        <a:off x="0" y="0"/>
        <a:ext cx="8418702" cy="3720555"/>
      </dsp:txXfrm>
    </dsp:sp>
    <dsp:sp modelId="{D1A74253-1CE7-4A4B-A990-3D2BDF1E7E62}">
      <dsp:nvSpPr>
        <dsp:cNvPr id="4" name="Скругленный прямоугольник 3"/>
        <dsp:cNvSpPr/>
      </dsp:nvSpPr>
      <dsp:spPr bwMode="white">
        <a:xfrm>
          <a:off x="320920" y="0"/>
          <a:ext cx="1683740" cy="2976444"/>
        </a:xfrm>
        <a:prstGeom prst="roundRect">
          <a:avLst>
            <a:gd name="adj" fmla="val 10000"/>
          </a:avLst>
        </a:prstGeom>
        <a:blipFill>
          <a:blip r:embed="rId1" cstate="print">
            <a:extLst>
              <a:ext uri="{28A0092B-C50C-407E-A947-70E740481C1C}">
                <a14:useLocalDpi xmlns:a14="http://schemas.microsoft.com/office/drawing/2010/main" val="0"/>
              </a:ext>
            </a:extLst>
          </a:blip>
          <a:srcRect/>
          <a:stretch>
            <a:fillRect l="-34000" r="-34000"/>
          </a:stretch>
        </a:blipFill>
      </dsp:spPr>
      <dsp:style>
        <a:lnRef idx="3">
          <a:schemeClr val="lt2"/>
        </a:lnRef>
        <a:fillRef idx="1">
          <a:schemeClr val="dk2">
            <a:tint val="50000"/>
          </a:schemeClr>
        </a:fillRef>
        <a:effectRef idx="1">
          <a:scrgbClr r="0" g="0" b="0"/>
        </a:effectRef>
        <a:fontRef idx="minor"/>
      </dsp:style>
      <dsp:txXfrm>
        <a:off x="320920" y="0"/>
        <a:ext cx="1683740" cy="29764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C75240-5E93-4FA5-85CD-94C7641B2D5E}">
      <dsp:nvSpPr>
        <dsp:cNvPr id="0" name=""/>
        <dsp:cNvSpPr/>
      </dsp:nvSpPr>
      <dsp:spPr>
        <a:xfrm>
          <a:off x="0" y="972631"/>
          <a:ext cx="4866691" cy="426049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77709" tIns="853948" rIns="377709" bIns="78232" numCol="1" spcCol="1270" anchor="t" anchorCtr="0">
          <a:noAutofit/>
        </a:bodyPr>
        <a:lstStyle/>
        <a:p>
          <a:pPr marL="57150" lvl="1" indent="-57150" algn="l" defTabSz="488950">
            <a:lnSpc>
              <a:spcPct val="90000"/>
            </a:lnSpc>
            <a:spcBef>
              <a:spcPct val="0"/>
            </a:spcBef>
            <a:spcAft>
              <a:spcPct val="15000"/>
            </a:spcAft>
            <a:buChar char="••"/>
          </a:pPr>
          <a:r>
            <a:rPr lang="ru-RU" sz="1100" b="1" kern="1200" dirty="0">
              <a:solidFill>
                <a:srgbClr val="E27100"/>
              </a:solidFill>
              <a:latin typeface="Calibri"/>
              <a:ea typeface="+mn-ea"/>
              <a:cs typeface="+mn-cs"/>
            </a:rPr>
            <a:t>24:17:0000000:433</a:t>
          </a:r>
        </a:p>
        <a:p>
          <a:pPr marL="57150" lvl="1" indent="-57150" algn="l" defTabSz="488950">
            <a:lnSpc>
              <a:spcPct val="90000"/>
            </a:lnSpc>
            <a:spcBef>
              <a:spcPct val="0"/>
            </a:spcBef>
            <a:spcAft>
              <a:spcPct val="15000"/>
            </a:spcAft>
            <a:buChar char="••"/>
          </a:pPr>
          <a:endParaRPr lang="ru-RU" sz="1100" b="0" kern="1200" dirty="0">
            <a:solidFill>
              <a:schemeClr val="accent1">
                <a:lumMod val="50000"/>
              </a:schemeClr>
            </a:solidFill>
            <a:latin typeface="Calibri"/>
            <a:ea typeface="+mn-ea"/>
            <a:cs typeface="+mn-cs"/>
          </a:endParaRPr>
        </a:p>
        <a:p>
          <a:pPr marL="57150" lvl="1" indent="-57150" algn="l" defTabSz="488950">
            <a:lnSpc>
              <a:spcPct val="90000"/>
            </a:lnSpc>
            <a:spcBef>
              <a:spcPct val="0"/>
            </a:spcBef>
            <a:spcAft>
              <a:spcPct val="15000"/>
            </a:spcAft>
            <a:buChar char="••"/>
          </a:pPr>
          <a:r>
            <a:rPr lang="ru-RU" sz="1100" b="0" kern="1200" dirty="0">
              <a:solidFill>
                <a:schemeClr val="accent1">
                  <a:lumMod val="50000"/>
                </a:schemeClr>
              </a:solidFill>
              <a:latin typeface="Calibri"/>
              <a:ea typeface="+mn-ea"/>
              <a:cs typeface="+mn-cs"/>
            </a:rPr>
            <a:t>Сооружение-воздушная ЛЭП напряжением 110 кВ С-621/С-622 ПС "</a:t>
          </a:r>
          <a:r>
            <a:rPr lang="ru-RU" sz="1100" b="0" kern="1200" dirty="0" err="1">
              <a:solidFill>
                <a:schemeClr val="accent1">
                  <a:lumMod val="50000"/>
                </a:schemeClr>
              </a:solidFill>
              <a:latin typeface="Calibri"/>
              <a:ea typeface="+mn-ea"/>
              <a:cs typeface="+mn-cs"/>
            </a:rPr>
            <a:t>Абалаковская</a:t>
          </a:r>
          <a:r>
            <a:rPr lang="ru-RU" sz="1100" b="0" kern="1200" dirty="0">
              <a:solidFill>
                <a:schemeClr val="accent1">
                  <a:lumMod val="50000"/>
                </a:schemeClr>
              </a:solidFill>
              <a:latin typeface="Calibri"/>
              <a:ea typeface="+mn-ea"/>
              <a:cs typeface="+mn-cs"/>
            </a:rPr>
            <a:t>"-ПС "Казачинская"-ПС "Шапкино" </a:t>
          </a:r>
        </a:p>
        <a:p>
          <a:pPr marL="57150" lvl="1" indent="-57150" algn="l" defTabSz="488950">
            <a:lnSpc>
              <a:spcPct val="90000"/>
            </a:lnSpc>
            <a:spcBef>
              <a:spcPct val="0"/>
            </a:spcBef>
            <a:spcAft>
              <a:spcPct val="15000"/>
            </a:spcAft>
            <a:buChar char="••"/>
          </a:pPr>
          <a:endParaRPr lang="ru-RU" sz="1100" b="0" kern="1200" dirty="0">
            <a:solidFill>
              <a:schemeClr val="accent1">
                <a:lumMod val="50000"/>
              </a:schemeClr>
            </a:solidFill>
            <a:latin typeface="Calibri"/>
            <a:ea typeface="+mn-ea"/>
            <a:cs typeface="+mn-cs"/>
          </a:endParaRPr>
        </a:p>
        <a:p>
          <a:pPr marL="57150" lvl="1" indent="-57150" algn="l" defTabSz="488950">
            <a:lnSpc>
              <a:spcPct val="90000"/>
            </a:lnSpc>
            <a:spcBef>
              <a:spcPct val="0"/>
            </a:spcBef>
            <a:spcAft>
              <a:spcPct val="15000"/>
            </a:spcAft>
            <a:buChar char="••"/>
          </a:pPr>
          <a:r>
            <a:rPr lang="ru-RU" sz="1100" b="0" kern="1200" dirty="0">
              <a:solidFill>
                <a:schemeClr val="accent1">
                  <a:lumMod val="50000"/>
                </a:schemeClr>
              </a:solidFill>
              <a:latin typeface="Calibri"/>
              <a:ea typeface="+mn-ea"/>
              <a:cs typeface="+mn-cs"/>
            </a:rPr>
            <a:t>Адрес - Красноярский край, Енисейский район-Казачинский район</a:t>
          </a:r>
        </a:p>
        <a:p>
          <a:pPr marL="57150" lvl="1" indent="-57150" algn="l" defTabSz="488950">
            <a:lnSpc>
              <a:spcPct val="90000"/>
            </a:lnSpc>
            <a:spcBef>
              <a:spcPct val="0"/>
            </a:spcBef>
            <a:spcAft>
              <a:spcPct val="15000"/>
            </a:spcAft>
            <a:buChar char="••"/>
          </a:pPr>
          <a:endParaRPr lang="ru-RU" sz="1100" b="0" kern="1200" dirty="0">
            <a:solidFill>
              <a:schemeClr val="accent1">
                <a:lumMod val="50000"/>
              </a:schemeClr>
            </a:solidFill>
            <a:latin typeface="Calibri"/>
            <a:ea typeface="+mn-ea"/>
            <a:cs typeface="+mn-cs"/>
          </a:endParaRPr>
        </a:p>
        <a:p>
          <a:pPr marL="57150" lvl="1" indent="-57150" algn="l" defTabSz="488950">
            <a:lnSpc>
              <a:spcPct val="90000"/>
            </a:lnSpc>
            <a:spcBef>
              <a:spcPct val="0"/>
            </a:spcBef>
            <a:spcAft>
              <a:spcPct val="15000"/>
            </a:spcAft>
            <a:buChar char="••"/>
          </a:pPr>
          <a:r>
            <a:rPr lang="ru-RU" sz="1100" b="0" kern="1200" dirty="0">
              <a:solidFill>
                <a:schemeClr val="accent1">
                  <a:lumMod val="50000"/>
                </a:schemeClr>
              </a:solidFill>
              <a:latin typeface="Calibri"/>
              <a:ea typeface="+mn-ea"/>
              <a:cs typeface="+mn-cs"/>
            </a:rPr>
            <a:t>Действующая кадастровая стоимость - отсутствует</a:t>
          </a:r>
        </a:p>
        <a:p>
          <a:pPr marL="57150" lvl="1" indent="-57150" algn="l" defTabSz="488950">
            <a:lnSpc>
              <a:spcPct val="90000"/>
            </a:lnSpc>
            <a:spcBef>
              <a:spcPct val="0"/>
            </a:spcBef>
            <a:spcAft>
              <a:spcPct val="15000"/>
            </a:spcAft>
            <a:buChar char="••"/>
          </a:pPr>
          <a:endParaRPr lang="ru-RU" sz="1100" b="0" kern="1200" dirty="0">
            <a:solidFill>
              <a:schemeClr val="accent1">
                <a:lumMod val="50000"/>
              </a:schemeClr>
            </a:solidFill>
            <a:latin typeface="Calibri"/>
            <a:ea typeface="+mn-ea"/>
            <a:cs typeface="+mn-cs"/>
          </a:endParaRPr>
        </a:p>
        <a:p>
          <a:pPr marL="57150" lvl="1" indent="-57150" algn="l" defTabSz="488950">
            <a:lnSpc>
              <a:spcPct val="90000"/>
            </a:lnSpc>
            <a:spcBef>
              <a:spcPct val="0"/>
            </a:spcBef>
            <a:spcAft>
              <a:spcPct val="15000"/>
            </a:spcAft>
            <a:buChar char="••"/>
          </a:pPr>
          <a:r>
            <a:rPr lang="ru-RU" sz="1100" b="0" kern="1200" dirty="0">
              <a:solidFill>
                <a:schemeClr val="accent1">
                  <a:lumMod val="50000"/>
                </a:schemeClr>
              </a:solidFill>
              <a:latin typeface="Calibri"/>
              <a:ea typeface="+mn-ea"/>
              <a:cs typeface="+mn-cs"/>
            </a:rPr>
            <a:t>Дата присвоения кадастрового номера - 19.09.2013</a:t>
          </a:r>
        </a:p>
        <a:p>
          <a:pPr marL="57150" lvl="1" indent="-57150" algn="l" defTabSz="488950">
            <a:lnSpc>
              <a:spcPct val="90000"/>
            </a:lnSpc>
            <a:spcBef>
              <a:spcPct val="0"/>
            </a:spcBef>
            <a:spcAft>
              <a:spcPct val="15000"/>
            </a:spcAft>
            <a:buChar char="••"/>
          </a:pPr>
          <a:endParaRPr lang="ru-RU" sz="1100" b="1" kern="1200" dirty="0">
            <a:solidFill>
              <a:schemeClr val="accent1">
                <a:lumMod val="50000"/>
              </a:schemeClr>
            </a:solidFill>
            <a:latin typeface="Calibri"/>
            <a:ea typeface="+mn-ea"/>
            <a:cs typeface="+mn-cs"/>
          </a:endParaRPr>
        </a:p>
        <a:p>
          <a:pPr marL="57150" lvl="1" indent="-57150" algn="l" defTabSz="488950">
            <a:lnSpc>
              <a:spcPct val="90000"/>
            </a:lnSpc>
            <a:spcBef>
              <a:spcPct val="0"/>
            </a:spcBef>
            <a:spcAft>
              <a:spcPct val="15000"/>
            </a:spcAft>
            <a:buChar char="••"/>
          </a:pPr>
          <a:r>
            <a:rPr lang="ru-RU" sz="1100" b="0" kern="1200" dirty="0">
              <a:solidFill>
                <a:schemeClr val="accent1">
                  <a:lumMod val="50000"/>
                </a:schemeClr>
              </a:solidFill>
              <a:latin typeface="Calibri"/>
              <a:ea typeface="+mn-ea"/>
              <a:cs typeface="+mn-cs"/>
            </a:rPr>
            <a:t>Протяженность – </a:t>
          </a:r>
          <a:r>
            <a:rPr lang="ru-RU" sz="1100" b="1" kern="1200" dirty="0">
              <a:solidFill>
                <a:srgbClr val="FF0000"/>
              </a:solidFill>
              <a:latin typeface="Calibri"/>
              <a:ea typeface="+mn-ea"/>
              <a:cs typeface="+mn-cs"/>
            </a:rPr>
            <a:t>7 679 073 000 м (7,679 млн. км)</a:t>
          </a:r>
        </a:p>
        <a:p>
          <a:pPr marL="57150" lvl="1" indent="-57150" algn="l" defTabSz="488950">
            <a:lnSpc>
              <a:spcPct val="90000"/>
            </a:lnSpc>
            <a:spcBef>
              <a:spcPct val="0"/>
            </a:spcBef>
            <a:spcAft>
              <a:spcPct val="15000"/>
            </a:spcAft>
            <a:buChar char="••"/>
          </a:pPr>
          <a:endParaRPr lang="ru-RU" sz="1100" b="1" kern="1200" dirty="0">
            <a:solidFill>
              <a:schemeClr val="accent1">
                <a:lumMod val="50000"/>
              </a:schemeClr>
            </a:solidFill>
            <a:latin typeface="Calibri"/>
            <a:ea typeface="+mn-ea"/>
            <a:cs typeface="+mn-cs"/>
          </a:endParaRPr>
        </a:p>
        <a:p>
          <a:pPr marL="57150" lvl="1" indent="-57150" algn="l" defTabSz="488950">
            <a:lnSpc>
              <a:spcPct val="90000"/>
            </a:lnSpc>
            <a:spcBef>
              <a:spcPct val="0"/>
            </a:spcBef>
            <a:spcAft>
              <a:spcPct val="15000"/>
            </a:spcAft>
            <a:buChar char="••"/>
          </a:pPr>
          <a:r>
            <a:rPr lang="ru-RU" sz="1100" b="0" kern="1200" dirty="0">
              <a:solidFill>
                <a:schemeClr val="accent1">
                  <a:lumMod val="50000"/>
                </a:schemeClr>
              </a:solidFill>
              <a:latin typeface="Calibri"/>
              <a:ea typeface="+mn-ea"/>
              <a:cs typeface="+mn-cs"/>
            </a:rPr>
            <a:t>Кадастровая стоимость, определенная в рамках ГКО ОКС в 2023 г. – </a:t>
          </a:r>
          <a:r>
            <a:rPr lang="ru-RU" sz="1100" b="1" kern="1200" dirty="0">
              <a:solidFill>
                <a:srgbClr val="E27100"/>
              </a:solidFill>
              <a:latin typeface="Calibri"/>
              <a:ea typeface="+mn-ea"/>
              <a:cs typeface="+mn-cs"/>
            </a:rPr>
            <a:t>1 442 771 265 576,96 руб.</a:t>
          </a:r>
        </a:p>
        <a:p>
          <a:pPr marL="57150" lvl="1" indent="-57150" algn="l" defTabSz="488950">
            <a:lnSpc>
              <a:spcPct val="90000"/>
            </a:lnSpc>
            <a:spcBef>
              <a:spcPct val="0"/>
            </a:spcBef>
            <a:spcAft>
              <a:spcPct val="15000"/>
            </a:spcAft>
            <a:buChar char="••"/>
          </a:pPr>
          <a:endParaRPr lang="ru-RU" sz="1100" b="1" kern="1200" dirty="0">
            <a:solidFill>
              <a:srgbClr val="E27100"/>
            </a:solidFill>
            <a:latin typeface="Calibri"/>
            <a:ea typeface="+mn-ea"/>
            <a:cs typeface="+mn-cs"/>
          </a:endParaRPr>
        </a:p>
        <a:p>
          <a:pPr marL="57150" lvl="1" indent="-57150" algn="l" defTabSz="488950">
            <a:lnSpc>
              <a:spcPct val="90000"/>
            </a:lnSpc>
            <a:spcBef>
              <a:spcPct val="0"/>
            </a:spcBef>
            <a:spcAft>
              <a:spcPct val="15000"/>
            </a:spcAft>
            <a:buChar char="••"/>
          </a:pPr>
          <a:r>
            <a:rPr lang="ru-RU" sz="1100" b="0" kern="1200" dirty="0">
              <a:solidFill>
                <a:srgbClr val="4F81BD">
                  <a:lumMod val="50000"/>
                </a:srgbClr>
              </a:solidFill>
              <a:latin typeface="Calibri"/>
              <a:ea typeface="+mn-ea"/>
              <a:cs typeface="+mn-cs"/>
            </a:rPr>
            <a:t>Удельный показатель кадастровой стоимости – 187,88 руб./м</a:t>
          </a:r>
          <a:endParaRPr lang="ru-RU" sz="1100" b="1" kern="1200" dirty="0">
            <a:solidFill>
              <a:srgbClr val="FF0000"/>
            </a:solidFill>
            <a:latin typeface="Calibri"/>
            <a:ea typeface="+mn-ea"/>
            <a:cs typeface="+mn-cs"/>
          </a:endParaRPr>
        </a:p>
        <a:p>
          <a:pPr marL="57150" lvl="1" indent="-57150" algn="l" defTabSz="488950">
            <a:lnSpc>
              <a:spcPct val="90000"/>
            </a:lnSpc>
            <a:spcBef>
              <a:spcPct val="0"/>
            </a:spcBef>
            <a:spcAft>
              <a:spcPct val="15000"/>
            </a:spcAft>
            <a:buChar char="••"/>
          </a:pPr>
          <a:endParaRPr lang="ru-RU" sz="1100" b="1" kern="1200" dirty="0">
            <a:solidFill>
              <a:srgbClr val="FF0000"/>
            </a:solidFill>
            <a:latin typeface="Calibri"/>
            <a:ea typeface="+mn-ea"/>
            <a:cs typeface="+mn-cs"/>
          </a:endParaRPr>
        </a:p>
        <a:p>
          <a:pPr marL="57150" lvl="1" indent="-57150" algn="l" defTabSz="488950">
            <a:lnSpc>
              <a:spcPct val="90000"/>
            </a:lnSpc>
            <a:spcBef>
              <a:spcPct val="0"/>
            </a:spcBef>
            <a:spcAft>
              <a:spcPct val="15000"/>
            </a:spcAft>
            <a:buChar char="••"/>
          </a:pPr>
          <a:endParaRPr lang="ru-RU" sz="1100" b="1" kern="1200" dirty="0">
            <a:solidFill>
              <a:srgbClr val="FF0000"/>
            </a:solidFill>
            <a:latin typeface="Calibri"/>
            <a:ea typeface="+mn-ea"/>
            <a:cs typeface="+mn-cs"/>
          </a:endParaRPr>
        </a:p>
      </dsp:txBody>
      <dsp:txXfrm>
        <a:off x="0" y="972631"/>
        <a:ext cx="4866691" cy="4260491"/>
      </dsp:txXfrm>
    </dsp:sp>
    <dsp:sp modelId="{455DF4E3-D0DF-412A-84D1-41781DD32F45}">
      <dsp:nvSpPr>
        <dsp:cNvPr id="0" name=""/>
        <dsp:cNvSpPr/>
      </dsp:nvSpPr>
      <dsp:spPr>
        <a:xfrm>
          <a:off x="258181" y="567227"/>
          <a:ext cx="3403356" cy="1050495"/>
        </a:xfrm>
        <a:prstGeom prst="roundRect">
          <a:avLst/>
        </a:prstGeom>
        <a:solidFill>
          <a:srgbClr val="1D4085"/>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8765" tIns="0" rIns="128765" bIns="0" numCol="1" spcCol="1270" anchor="ctr" anchorCtr="0">
          <a:noAutofit/>
        </a:bodyPr>
        <a:lstStyle/>
        <a:p>
          <a:pPr lvl="0" algn="l" defTabSz="622300">
            <a:lnSpc>
              <a:spcPct val="90000"/>
            </a:lnSpc>
            <a:spcBef>
              <a:spcPct val="0"/>
            </a:spcBef>
            <a:spcAft>
              <a:spcPct val="35000"/>
            </a:spcAft>
          </a:pPr>
          <a:r>
            <a:rPr lang="ru-RU" sz="1400" b="1" kern="1200" dirty="0">
              <a:latin typeface="Calibri"/>
              <a:ea typeface="+mn-ea"/>
              <a:cs typeface="+mn-cs"/>
            </a:rPr>
            <a:t>Кадастровая стоимость определена по данным, содержащимся в Едином государственном реестре недвижимости.</a:t>
          </a:r>
          <a:endParaRPr lang="ru-RU" sz="1100" b="0" dirty="0"/>
        </a:p>
      </dsp:txBody>
      <dsp:txXfrm>
        <a:off x="309462" y="618508"/>
        <a:ext cx="3300794" cy="9479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C75240-5E93-4FA5-85CD-94C7641B2D5E}">
      <dsp:nvSpPr>
        <dsp:cNvPr id="0" name=""/>
        <dsp:cNvSpPr/>
      </dsp:nvSpPr>
      <dsp:spPr>
        <a:xfrm>
          <a:off x="0" y="832776"/>
          <a:ext cx="4834880" cy="4260491"/>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75240" tIns="874776" rIns="375240" bIns="78232" numCol="1" spcCol="1270" anchor="t" anchorCtr="0">
          <a:noAutofit/>
        </a:bodyPr>
        <a:lstStyle/>
        <a:p>
          <a:pPr marL="57150" lvl="1" indent="-57150" algn="l" defTabSz="488950">
            <a:lnSpc>
              <a:spcPct val="90000"/>
            </a:lnSpc>
            <a:spcBef>
              <a:spcPct val="0"/>
            </a:spcBef>
            <a:spcAft>
              <a:spcPct val="15000"/>
            </a:spcAft>
            <a:buChar char="••"/>
          </a:pPr>
          <a:r>
            <a:rPr lang="ru-RU" sz="1100" b="1" kern="1200" dirty="0">
              <a:solidFill>
                <a:srgbClr val="E27100"/>
              </a:solidFill>
              <a:latin typeface="Calibri"/>
              <a:ea typeface="+mn-ea"/>
              <a:cs typeface="+mn-cs"/>
            </a:rPr>
            <a:t>24:34:0050102:206</a:t>
          </a:r>
        </a:p>
        <a:p>
          <a:pPr marL="57150" lvl="1" indent="-57150" algn="l" defTabSz="488950">
            <a:lnSpc>
              <a:spcPct val="90000"/>
            </a:lnSpc>
            <a:spcBef>
              <a:spcPct val="0"/>
            </a:spcBef>
            <a:spcAft>
              <a:spcPct val="15000"/>
            </a:spcAft>
            <a:buChar char="••"/>
          </a:pPr>
          <a:r>
            <a:rPr lang="ru-RU" sz="1100" b="0" kern="1200" dirty="0">
              <a:solidFill>
                <a:schemeClr val="accent1">
                  <a:lumMod val="50000"/>
                </a:schemeClr>
              </a:solidFill>
              <a:latin typeface="Calibri"/>
              <a:ea typeface="+mn-ea"/>
              <a:cs typeface="+mn-cs"/>
            </a:rPr>
            <a:t>Сооружение</a:t>
          </a:r>
        </a:p>
        <a:p>
          <a:pPr marL="57150" lvl="1" indent="-57150" algn="l" defTabSz="488950">
            <a:lnSpc>
              <a:spcPct val="90000"/>
            </a:lnSpc>
            <a:spcBef>
              <a:spcPct val="0"/>
            </a:spcBef>
            <a:spcAft>
              <a:spcPct val="15000"/>
            </a:spcAft>
            <a:buChar char="••"/>
          </a:pPr>
          <a:endParaRPr lang="ru-RU" sz="1100" b="0" kern="1200" dirty="0">
            <a:solidFill>
              <a:schemeClr val="accent1">
                <a:lumMod val="50000"/>
              </a:schemeClr>
            </a:solidFill>
            <a:latin typeface="Calibri"/>
            <a:ea typeface="+mn-ea"/>
            <a:cs typeface="+mn-cs"/>
          </a:endParaRPr>
        </a:p>
        <a:p>
          <a:pPr marL="57150" lvl="1" indent="-57150" algn="l" defTabSz="488950">
            <a:lnSpc>
              <a:spcPct val="90000"/>
            </a:lnSpc>
            <a:spcBef>
              <a:spcPct val="0"/>
            </a:spcBef>
            <a:spcAft>
              <a:spcPct val="15000"/>
            </a:spcAft>
            <a:buChar char="••"/>
          </a:pPr>
          <a:r>
            <a:rPr lang="ru-RU" sz="1100" b="0" kern="1200" dirty="0">
              <a:solidFill>
                <a:schemeClr val="accent1">
                  <a:lumMod val="50000"/>
                </a:schemeClr>
              </a:solidFill>
              <a:latin typeface="Calibri"/>
              <a:ea typeface="+mn-ea"/>
              <a:cs typeface="+mn-cs"/>
            </a:rPr>
            <a:t>Адрес - Россия, Красноярский край, Северо-Енисейский р-н, </a:t>
          </a:r>
          <a:r>
            <a:rPr lang="ru-RU" sz="1100" b="1" u="sng" kern="1200" dirty="0" err="1">
              <a:solidFill>
                <a:schemeClr val="accent1">
                  <a:lumMod val="50000"/>
                </a:schemeClr>
              </a:solidFill>
              <a:latin typeface="Calibri"/>
              <a:ea typeface="+mn-ea"/>
              <a:cs typeface="+mn-cs"/>
            </a:rPr>
            <a:t>р.п</a:t>
          </a:r>
          <a:r>
            <a:rPr lang="ru-RU" sz="1100" b="1" u="sng" kern="1200" dirty="0">
              <a:solidFill>
                <a:schemeClr val="accent1">
                  <a:lumMod val="50000"/>
                </a:schemeClr>
              </a:solidFill>
              <a:latin typeface="Calibri"/>
              <a:ea typeface="+mn-ea"/>
              <a:cs typeface="+mn-cs"/>
            </a:rPr>
            <a:t>. Тея </a:t>
          </a:r>
          <a:r>
            <a:rPr lang="ru-RU" sz="1100" b="0" kern="1200" dirty="0">
              <a:solidFill>
                <a:schemeClr val="accent1">
                  <a:lumMod val="50000"/>
                </a:schemeClr>
              </a:solidFill>
              <a:latin typeface="Calibri"/>
              <a:ea typeface="+mn-ea"/>
              <a:cs typeface="+mn-cs"/>
            </a:rPr>
            <a:t>от ТП 35/6 35/4 до </a:t>
          </a:r>
          <a:r>
            <a:rPr lang="ru-RU" sz="1100" b="0" kern="1200" dirty="0" err="1">
              <a:solidFill>
                <a:schemeClr val="accent1">
                  <a:lumMod val="50000"/>
                </a:schemeClr>
              </a:solidFill>
              <a:latin typeface="Calibri"/>
              <a:ea typeface="+mn-ea"/>
              <a:cs typeface="+mn-cs"/>
            </a:rPr>
            <a:t>тр.Ф</a:t>
          </a:r>
          <a:r>
            <a:rPr lang="ru-RU" sz="1100" b="0" kern="1200" dirty="0">
              <a:solidFill>
                <a:schemeClr val="accent1">
                  <a:lumMod val="50000"/>
                </a:schemeClr>
              </a:solidFill>
              <a:latin typeface="Calibri"/>
              <a:ea typeface="+mn-ea"/>
              <a:cs typeface="+mn-cs"/>
            </a:rPr>
            <a:t> 1-1, до тр.Ф1-2, до </a:t>
          </a:r>
          <a:r>
            <a:rPr lang="ru-RU" sz="1100" b="0" kern="1200" dirty="0" err="1">
              <a:solidFill>
                <a:schemeClr val="accent1">
                  <a:lumMod val="50000"/>
                </a:schemeClr>
              </a:solidFill>
              <a:latin typeface="Calibri"/>
              <a:ea typeface="+mn-ea"/>
              <a:cs typeface="+mn-cs"/>
            </a:rPr>
            <a:t>тр.Ф</a:t>
          </a:r>
          <a:r>
            <a:rPr lang="ru-RU" sz="1100" b="0" kern="1200" dirty="0">
              <a:solidFill>
                <a:schemeClr val="accent1">
                  <a:lumMod val="50000"/>
                </a:schemeClr>
              </a:solidFill>
              <a:latin typeface="Calibri"/>
              <a:ea typeface="+mn-ea"/>
              <a:cs typeface="+mn-cs"/>
            </a:rPr>
            <a:t> 1-3, </a:t>
          </a:r>
          <a:r>
            <a:rPr lang="ru-RU" sz="1100" b="0" kern="1200" dirty="0" err="1">
              <a:solidFill>
                <a:schemeClr val="accent1">
                  <a:lumMod val="50000"/>
                </a:schemeClr>
              </a:solidFill>
              <a:latin typeface="Calibri"/>
              <a:ea typeface="+mn-ea"/>
              <a:cs typeface="+mn-cs"/>
            </a:rPr>
            <a:t>тр.Ф</a:t>
          </a:r>
          <a:r>
            <a:rPr lang="ru-RU" sz="1100" b="0" kern="1200" dirty="0">
              <a:solidFill>
                <a:schemeClr val="accent1">
                  <a:lumMod val="50000"/>
                </a:schemeClr>
              </a:solidFill>
              <a:latin typeface="Calibri"/>
              <a:ea typeface="+mn-ea"/>
              <a:cs typeface="+mn-cs"/>
            </a:rPr>
            <a:t> 2-1, </a:t>
          </a:r>
          <a:r>
            <a:rPr lang="ru-RU" sz="1100" b="0" kern="1200" dirty="0" err="1">
              <a:solidFill>
                <a:schemeClr val="accent1">
                  <a:lumMod val="50000"/>
                </a:schemeClr>
              </a:solidFill>
              <a:latin typeface="Calibri"/>
              <a:ea typeface="+mn-ea"/>
              <a:cs typeface="+mn-cs"/>
            </a:rPr>
            <a:t>тр.Ф</a:t>
          </a:r>
          <a:r>
            <a:rPr lang="ru-RU" sz="1100" b="0" kern="1200" dirty="0">
              <a:solidFill>
                <a:schemeClr val="accent1">
                  <a:lumMod val="50000"/>
                </a:schemeClr>
              </a:solidFill>
              <a:latin typeface="Calibri"/>
              <a:ea typeface="+mn-ea"/>
              <a:cs typeface="+mn-cs"/>
            </a:rPr>
            <a:t> 2-2, </a:t>
          </a:r>
          <a:r>
            <a:rPr lang="ru-RU" sz="1100" b="0" kern="1200" dirty="0" err="1">
              <a:solidFill>
                <a:schemeClr val="accent1">
                  <a:lumMod val="50000"/>
                </a:schemeClr>
              </a:solidFill>
              <a:latin typeface="Calibri"/>
              <a:ea typeface="+mn-ea"/>
              <a:cs typeface="+mn-cs"/>
            </a:rPr>
            <a:t>тр.Ф</a:t>
          </a:r>
          <a:r>
            <a:rPr lang="ru-RU" sz="1100" b="0" kern="1200" dirty="0">
              <a:solidFill>
                <a:schemeClr val="accent1">
                  <a:lumMod val="50000"/>
                </a:schemeClr>
              </a:solidFill>
              <a:latin typeface="Calibri"/>
              <a:ea typeface="+mn-ea"/>
              <a:cs typeface="+mn-cs"/>
            </a:rPr>
            <a:t> 3-3, </a:t>
          </a:r>
          <a:r>
            <a:rPr lang="ru-RU" sz="1100" b="0" kern="1200" dirty="0" err="1">
              <a:solidFill>
                <a:schemeClr val="accent1">
                  <a:lumMod val="50000"/>
                </a:schemeClr>
              </a:solidFill>
              <a:latin typeface="Calibri"/>
              <a:ea typeface="+mn-ea"/>
              <a:cs typeface="+mn-cs"/>
            </a:rPr>
            <a:t>тр.Ф</a:t>
          </a:r>
          <a:r>
            <a:rPr lang="ru-RU" sz="1100" b="0" kern="1200" dirty="0">
              <a:solidFill>
                <a:schemeClr val="accent1">
                  <a:lumMod val="50000"/>
                </a:schemeClr>
              </a:solidFill>
              <a:latin typeface="Calibri"/>
              <a:ea typeface="+mn-ea"/>
              <a:cs typeface="+mn-cs"/>
            </a:rPr>
            <a:t> 3-1, </a:t>
          </a:r>
          <a:r>
            <a:rPr lang="ru-RU" sz="1100" b="0" kern="1200" dirty="0" err="1">
              <a:solidFill>
                <a:schemeClr val="accent1">
                  <a:lumMod val="50000"/>
                </a:schemeClr>
              </a:solidFill>
              <a:latin typeface="Calibri"/>
              <a:ea typeface="+mn-ea"/>
              <a:cs typeface="+mn-cs"/>
            </a:rPr>
            <a:t>тр.Ф</a:t>
          </a:r>
          <a:r>
            <a:rPr lang="ru-RU" sz="1100" b="0" kern="1200" dirty="0">
              <a:solidFill>
                <a:schemeClr val="accent1">
                  <a:lumMod val="50000"/>
                </a:schemeClr>
              </a:solidFill>
              <a:latin typeface="Calibri"/>
              <a:ea typeface="+mn-ea"/>
              <a:cs typeface="+mn-cs"/>
            </a:rPr>
            <a:t> 3-2, до опоры № 47в, до опоры № 70г, до опоры №4д, до опоры № 57е, до опоры № 13т, от тр. Ф 1-1 до опоры № 18з , до опоры № 14и, от тр. Ф 1-2 до опоры № 28к, до опоры № 41и, от тр. Ф 1-3 до опоры № 18м, до опоры № 14н, до опоры № 16о, от тр. Ф 2-1 до опоры № 6п, до опоры № 40р, от тр. Ф 2-290 до опоры № 6с , до опоры № 33т, от тр. Ф 3-1 до опоры № 39у, от </a:t>
          </a:r>
          <a:r>
            <a:rPr lang="ru-RU" sz="1100" b="0" kern="1200" dirty="0" err="1">
              <a:solidFill>
                <a:schemeClr val="accent1">
                  <a:lumMod val="50000"/>
                </a:schemeClr>
              </a:solidFill>
              <a:latin typeface="Calibri"/>
              <a:ea typeface="+mn-ea"/>
              <a:cs typeface="+mn-cs"/>
            </a:rPr>
            <a:t>тр.Ф</a:t>
          </a:r>
          <a:r>
            <a:rPr lang="ru-RU" sz="1100" b="0" kern="1200" dirty="0">
              <a:solidFill>
                <a:schemeClr val="accent1">
                  <a:lumMod val="50000"/>
                </a:schemeClr>
              </a:solidFill>
              <a:latin typeface="Calibri"/>
              <a:ea typeface="+mn-ea"/>
              <a:cs typeface="+mn-cs"/>
            </a:rPr>
            <a:t> 3-2 до опоры № 17ф, </a:t>
          </a:r>
          <a:r>
            <a:rPr lang="ru-RU" sz="1100" b="0" kern="1200" dirty="0" err="1">
              <a:solidFill>
                <a:schemeClr val="accent1">
                  <a:lumMod val="50000"/>
                </a:schemeClr>
              </a:solidFill>
              <a:latin typeface="Calibri"/>
              <a:ea typeface="+mn-ea"/>
              <a:cs typeface="+mn-cs"/>
            </a:rPr>
            <a:t>оттр.Ф</a:t>
          </a:r>
          <a:r>
            <a:rPr lang="ru-RU" sz="1100" b="0" kern="1200" dirty="0">
              <a:solidFill>
                <a:schemeClr val="accent1">
                  <a:lumMod val="50000"/>
                </a:schemeClr>
              </a:solidFill>
              <a:latin typeface="Calibri"/>
              <a:ea typeface="+mn-ea"/>
              <a:cs typeface="+mn-cs"/>
            </a:rPr>
            <a:t> 3-3до опоры № 21х, ЛЭП 6 кВ, 0,4 кВ </a:t>
          </a:r>
          <a:r>
            <a:rPr lang="ru-RU" sz="1100" b="1" kern="1200" dirty="0">
              <a:solidFill>
                <a:srgbClr val="E27100"/>
              </a:solidFill>
              <a:latin typeface="Calibri"/>
              <a:ea typeface="+mn-ea"/>
              <a:cs typeface="+mn-cs"/>
            </a:rPr>
            <a:t>протяженность 23827 км</a:t>
          </a:r>
        </a:p>
        <a:p>
          <a:pPr marL="57150" lvl="1" indent="-57150" algn="l" defTabSz="488950">
            <a:lnSpc>
              <a:spcPct val="90000"/>
            </a:lnSpc>
            <a:spcBef>
              <a:spcPct val="0"/>
            </a:spcBef>
            <a:spcAft>
              <a:spcPct val="15000"/>
            </a:spcAft>
            <a:buChar char="••"/>
          </a:pPr>
          <a:endParaRPr lang="ru-RU" sz="1100" b="0" kern="1200" dirty="0">
            <a:solidFill>
              <a:schemeClr val="accent1">
                <a:lumMod val="50000"/>
              </a:schemeClr>
            </a:solidFill>
            <a:latin typeface="Calibri"/>
            <a:ea typeface="+mn-ea"/>
            <a:cs typeface="+mn-cs"/>
          </a:endParaRPr>
        </a:p>
        <a:p>
          <a:pPr marL="57150" lvl="1" indent="-57150" algn="l" defTabSz="488950">
            <a:lnSpc>
              <a:spcPct val="90000"/>
            </a:lnSpc>
            <a:spcBef>
              <a:spcPct val="0"/>
            </a:spcBef>
            <a:spcAft>
              <a:spcPct val="15000"/>
            </a:spcAft>
            <a:buChar char="••"/>
          </a:pPr>
          <a:r>
            <a:rPr lang="ru-RU" sz="1100" b="0" kern="1200" dirty="0">
              <a:solidFill>
                <a:schemeClr val="accent1">
                  <a:lumMod val="50000"/>
                </a:schemeClr>
              </a:solidFill>
              <a:latin typeface="Calibri"/>
              <a:ea typeface="+mn-ea"/>
              <a:cs typeface="+mn-cs"/>
            </a:rPr>
            <a:t>Действующая кадастровая стоимость - отсутствует</a:t>
          </a:r>
        </a:p>
        <a:p>
          <a:pPr marL="57150" lvl="1" indent="-57150" algn="l" defTabSz="488950">
            <a:lnSpc>
              <a:spcPct val="90000"/>
            </a:lnSpc>
            <a:spcBef>
              <a:spcPct val="0"/>
            </a:spcBef>
            <a:spcAft>
              <a:spcPct val="15000"/>
            </a:spcAft>
            <a:buChar char="••"/>
          </a:pPr>
          <a:r>
            <a:rPr lang="ru-RU" sz="1100" b="0" kern="1200" dirty="0">
              <a:solidFill>
                <a:schemeClr val="accent1">
                  <a:lumMod val="50000"/>
                </a:schemeClr>
              </a:solidFill>
              <a:latin typeface="Calibri"/>
              <a:ea typeface="+mn-ea"/>
              <a:cs typeface="+mn-cs"/>
            </a:rPr>
            <a:t>Дата присвоения кадастрового номера - 20.09.2013</a:t>
          </a:r>
        </a:p>
        <a:p>
          <a:pPr marL="57150" lvl="1" indent="-57150" algn="l" defTabSz="488950">
            <a:lnSpc>
              <a:spcPct val="90000"/>
            </a:lnSpc>
            <a:spcBef>
              <a:spcPct val="0"/>
            </a:spcBef>
            <a:spcAft>
              <a:spcPct val="15000"/>
            </a:spcAft>
            <a:buChar char="••"/>
          </a:pPr>
          <a:r>
            <a:rPr lang="ru-RU" sz="1100" b="0" kern="1200" dirty="0">
              <a:solidFill>
                <a:schemeClr val="accent1">
                  <a:lumMod val="50000"/>
                </a:schemeClr>
              </a:solidFill>
              <a:latin typeface="Calibri"/>
              <a:ea typeface="+mn-ea"/>
              <a:cs typeface="+mn-cs"/>
            </a:rPr>
            <a:t>Протяженность – </a:t>
          </a:r>
          <a:r>
            <a:rPr lang="ru-RU" sz="1100" b="1" kern="1200" dirty="0">
              <a:solidFill>
                <a:srgbClr val="E27100"/>
              </a:solidFill>
              <a:latin typeface="Calibri"/>
              <a:ea typeface="+mn-ea"/>
              <a:cs typeface="+mn-cs"/>
            </a:rPr>
            <a:t>23</a:t>
          </a:r>
          <a:r>
            <a:rPr lang="en-US" sz="1100" b="1" kern="1200" dirty="0">
              <a:solidFill>
                <a:srgbClr val="E27100"/>
              </a:solidFill>
              <a:latin typeface="Calibri"/>
              <a:ea typeface="+mn-ea"/>
              <a:cs typeface="+mn-cs"/>
            </a:rPr>
            <a:t> </a:t>
          </a:r>
          <a:r>
            <a:rPr lang="ru-RU" sz="1100" b="1" kern="1200" dirty="0">
              <a:solidFill>
                <a:srgbClr val="E27100"/>
              </a:solidFill>
              <a:latin typeface="Calibri"/>
              <a:ea typeface="+mn-ea"/>
              <a:cs typeface="+mn-cs"/>
            </a:rPr>
            <a:t>827</a:t>
          </a:r>
          <a:r>
            <a:rPr lang="en-US" sz="1100" b="1" kern="1200" dirty="0">
              <a:solidFill>
                <a:srgbClr val="E27100"/>
              </a:solidFill>
              <a:latin typeface="Calibri"/>
              <a:ea typeface="+mn-ea"/>
              <a:cs typeface="+mn-cs"/>
            </a:rPr>
            <a:t> </a:t>
          </a:r>
          <a:r>
            <a:rPr lang="ru-RU" sz="1100" b="1" kern="1200" dirty="0">
              <a:solidFill>
                <a:srgbClr val="E27100"/>
              </a:solidFill>
              <a:latin typeface="Calibri"/>
              <a:ea typeface="+mn-ea"/>
              <a:cs typeface="+mn-cs"/>
            </a:rPr>
            <a:t>000</a:t>
          </a:r>
          <a:r>
            <a:rPr lang="en-US" sz="1100" b="1" kern="1200" dirty="0">
              <a:solidFill>
                <a:srgbClr val="E27100"/>
              </a:solidFill>
              <a:latin typeface="Calibri"/>
              <a:ea typeface="+mn-ea"/>
              <a:cs typeface="+mn-cs"/>
            </a:rPr>
            <a:t> </a:t>
          </a:r>
          <a:r>
            <a:rPr lang="ru-RU" sz="1100" b="1" kern="1200" dirty="0">
              <a:solidFill>
                <a:srgbClr val="E27100"/>
              </a:solidFill>
              <a:latin typeface="Calibri"/>
              <a:ea typeface="+mn-ea"/>
              <a:cs typeface="+mn-cs"/>
            </a:rPr>
            <a:t>м (</a:t>
          </a:r>
          <a:r>
            <a:rPr lang="en-US" sz="1100" b="1" kern="1200" dirty="0">
              <a:solidFill>
                <a:srgbClr val="E27100"/>
              </a:solidFill>
              <a:latin typeface="Calibri"/>
              <a:ea typeface="+mn-ea"/>
              <a:cs typeface="+mn-cs"/>
            </a:rPr>
            <a:t>23,827 </a:t>
          </a:r>
          <a:r>
            <a:rPr lang="ru-RU" sz="1100" b="1" kern="1200" dirty="0">
              <a:solidFill>
                <a:srgbClr val="E27100"/>
              </a:solidFill>
              <a:latin typeface="Calibri"/>
              <a:ea typeface="+mn-ea"/>
              <a:cs typeface="+mn-cs"/>
            </a:rPr>
            <a:t>тыс. км)</a:t>
          </a:r>
        </a:p>
        <a:p>
          <a:pPr marL="57150" lvl="1" indent="-57150" algn="l" defTabSz="488950">
            <a:lnSpc>
              <a:spcPct val="90000"/>
            </a:lnSpc>
            <a:spcBef>
              <a:spcPct val="0"/>
            </a:spcBef>
            <a:spcAft>
              <a:spcPct val="15000"/>
            </a:spcAft>
            <a:buChar char="••"/>
          </a:pPr>
          <a:r>
            <a:rPr lang="ru-RU" sz="1100" b="0" kern="1200" dirty="0">
              <a:solidFill>
                <a:schemeClr val="accent1">
                  <a:lumMod val="50000"/>
                </a:schemeClr>
              </a:solidFill>
              <a:latin typeface="Calibri"/>
              <a:ea typeface="+mn-ea"/>
              <a:cs typeface="+mn-cs"/>
            </a:rPr>
            <a:t>Кадастровая стоимость, определенная в рамках ГКО ОКС в 2023 г. – </a:t>
          </a:r>
          <a:r>
            <a:rPr lang="ru-RU" sz="1100" b="1" kern="1200" dirty="0">
              <a:solidFill>
                <a:srgbClr val="E27100"/>
              </a:solidFill>
              <a:latin typeface="Calibri"/>
              <a:ea typeface="+mn-ea"/>
              <a:cs typeface="+mn-cs"/>
            </a:rPr>
            <a:t>7 697 595 284,96 руб.</a:t>
          </a:r>
        </a:p>
        <a:p>
          <a:pPr marL="57150" lvl="1" indent="-57150" algn="l" defTabSz="488950">
            <a:lnSpc>
              <a:spcPct val="90000"/>
            </a:lnSpc>
            <a:spcBef>
              <a:spcPct val="0"/>
            </a:spcBef>
            <a:spcAft>
              <a:spcPct val="15000"/>
            </a:spcAft>
            <a:buChar char="••"/>
          </a:pPr>
          <a:r>
            <a:rPr lang="ru-RU" sz="1100" b="0" kern="1200" dirty="0">
              <a:solidFill>
                <a:srgbClr val="4F81BD">
                  <a:lumMod val="50000"/>
                </a:srgbClr>
              </a:solidFill>
              <a:latin typeface="Calibri"/>
              <a:ea typeface="+mn-ea"/>
              <a:cs typeface="+mn-cs"/>
            </a:rPr>
            <a:t>Удельный показатель кадастровой стоимости – </a:t>
          </a:r>
          <a:r>
            <a:rPr lang="ru-RU" sz="1100" b="0" i="0" u="none" kern="1200" dirty="0"/>
            <a:t>323,06</a:t>
          </a:r>
          <a:r>
            <a:rPr lang="ru-RU" sz="1100" b="0" kern="1200" dirty="0">
              <a:solidFill>
                <a:srgbClr val="4F81BD">
                  <a:lumMod val="50000"/>
                </a:srgbClr>
              </a:solidFill>
              <a:latin typeface="Calibri"/>
              <a:ea typeface="+mn-ea"/>
              <a:cs typeface="+mn-cs"/>
            </a:rPr>
            <a:t> руб./м</a:t>
          </a:r>
          <a:endParaRPr lang="ru-RU" sz="1100" b="1" kern="1200" dirty="0">
            <a:solidFill>
              <a:schemeClr val="accent1">
                <a:lumMod val="50000"/>
              </a:schemeClr>
            </a:solidFill>
            <a:latin typeface="Calibri"/>
            <a:ea typeface="+mn-ea"/>
            <a:cs typeface="+mn-cs"/>
          </a:endParaRPr>
        </a:p>
      </dsp:txBody>
      <dsp:txXfrm>
        <a:off x="0" y="832776"/>
        <a:ext cx="4834880" cy="4260491"/>
      </dsp:txXfrm>
    </dsp:sp>
    <dsp:sp modelId="{455DF4E3-D0DF-412A-84D1-41781DD32F45}">
      <dsp:nvSpPr>
        <dsp:cNvPr id="0" name=""/>
        <dsp:cNvSpPr/>
      </dsp:nvSpPr>
      <dsp:spPr>
        <a:xfrm>
          <a:off x="248977" y="442364"/>
          <a:ext cx="3381110" cy="1050495"/>
        </a:xfrm>
        <a:prstGeom prst="roundRect">
          <a:avLst/>
        </a:prstGeom>
        <a:solidFill>
          <a:srgbClr val="1D4085"/>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7923" tIns="0" rIns="127923" bIns="0" numCol="1" spcCol="1270" anchor="ctr" anchorCtr="0">
          <a:noAutofit/>
        </a:bodyPr>
        <a:lstStyle/>
        <a:p>
          <a:pPr lvl="0" algn="l" defTabSz="622300">
            <a:lnSpc>
              <a:spcPct val="90000"/>
            </a:lnSpc>
            <a:spcBef>
              <a:spcPct val="0"/>
            </a:spcBef>
            <a:spcAft>
              <a:spcPct val="35000"/>
            </a:spcAft>
          </a:pPr>
          <a:r>
            <a:rPr lang="ru-RU" sz="1400" b="1" kern="1200" dirty="0">
              <a:latin typeface="Calibri"/>
              <a:ea typeface="+mn-ea"/>
              <a:cs typeface="+mn-cs"/>
            </a:rPr>
            <a:t>Кадастровая стоимость определена по данным, содержащимся в Едином государственном реестре недвижимости.</a:t>
          </a:r>
          <a:endParaRPr lang="ru-RU" sz="1100" b="0" dirty="0"/>
        </a:p>
      </dsp:txBody>
      <dsp:txXfrm>
        <a:off x="300258" y="493645"/>
        <a:ext cx="3278548" cy="947933"/>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3">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3">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3">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98D2D158-3425-4723-8593-B2F246F4C429}" type="datetimeFigureOut">
              <a:rPr lang="ru-RU" smtClean="0"/>
            </a:fld>
            <a:endParaRPr lang="ru-RU"/>
          </a:p>
        </p:txBody>
      </p:sp>
      <p:sp>
        <p:nvSpPr>
          <p:cNvPr id="4" name="Образ слайда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6" name="Нижний колонтитул 5"/>
          <p:cNvSpPr>
            <a:spLocks noGrp="1"/>
          </p:cNvSpPr>
          <p:nvPr>
            <p:ph type="ftr" sz="quarter" idx="4"/>
          </p:nvPr>
        </p:nvSpPr>
        <p:spPr>
          <a:xfrm>
            <a:off x="1" y="9433106"/>
            <a:ext cx="2944283" cy="49657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D3858E2C-A131-4B84-968C-66857E605647}" type="slidenum">
              <a:rPr lang="ru-RU" smtClean="0"/>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ru-RU"/>
          </a:p>
        </p:txBody>
      </p:sp>
      <p:sp>
        <p:nvSpPr>
          <p:cNvPr id="4" name="Дата 3"/>
          <p:cNvSpPr>
            <a:spLocks noGrp="1"/>
          </p:cNvSpPr>
          <p:nvPr>
            <p:ph type="dt" sz="half" idx="10"/>
          </p:nvPr>
        </p:nvSpPr>
        <p:spPr/>
        <p:txBody>
          <a:bodyPr/>
          <a:lstStyle/>
          <a:p>
            <a:fld id="{77F133D4-3D06-4B3B-BDA7-B15ABD5E079C}" type="datetime1">
              <a:rPr lang="ru-RU" smtClean="0"/>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0BC0A6-5567-4820-857B-8C3DBBAEA384}" type="slidenum">
              <a:rPr lang="ru-RU" smtClean="0"/>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ru-RU"/>
          </a:p>
        </p:txBody>
      </p:sp>
      <p:sp>
        <p:nvSpPr>
          <p:cNvPr id="3" name="Объект 2"/>
          <p:cNvSpPr>
            <a:spLocks noGrp="1"/>
          </p:cNvSpPr>
          <p:nvPr>
            <p:ph idx="1"/>
          </p:nvPr>
        </p:nvSpPr>
        <p:spPr/>
        <p:txBody>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4" name="Дата 3"/>
          <p:cNvSpPr>
            <a:spLocks noGrp="1"/>
          </p:cNvSpPr>
          <p:nvPr>
            <p:ph type="dt" sz="half" idx="10"/>
          </p:nvPr>
        </p:nvSpPr>
        <p:spPr/>
        <p:txBody>
          <a:bodyPr/>
          <a:lstStyle/>
          <a:p>
            <a:fld id="{8E3E0E36-4A26-4D29-B934-BB28CF660605}" type="datetime1">
              <a:rPr lang="ru-RU" smtClean="0"/>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0BC0A6-5567-4820-857B-8C3DBBAEA384}" type="slidenum">
              <a:rPr lang="ru-RU" smtClean="0"/>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endParaRPr lang="ru-RU"/>
          </a:p>
        </p:txBody>
      </p:sp>
      <p:sp>
        <p:nvSpPr>
          <p:cNvPr id="4" name="Дата 3"/>
          <p:cNvSpPr>
            <a:spLocks noGrp="1"/>
          </p:cNvSpPr>
          <p:nvPr>
            <p:ph type="dt" sz="half" idx="10"/>
          </p:nvPr>
        </p:nvSpPr>
        <p:spPr/>
        <p:txBody>
          <a:bodyPr/>
          <a:lstStyle/>
          <a:p>
            <a:fld id="{75AD24ED-1A7C-48F6-92D8-0A675334B4D8}" type="datetime1">
              <a:rPr lang="ru-RU" smtClean="0"/>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0BC0A6-5567-4820-857B-8C3DBBAEA384}" type="slidenum">
              <a:rPr lang="ru-RU" smtClean="0"/>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5" name="Дата 4"/>
          <p:cNvSpPr>
            <a:spLocks noGrp="1"/>
          </p:cNvSpPr>
          <p:nvPr>
            <p:ph type="dt" sz="half" idx="10"/>
          </p:nvPr>
        </p:nvSpPr>
        <p:spPr/>
        <p:txBody>
          <a:bodyPr/>
          <a:lstStyle/>
          <a:p>
            <a:fld id="{18A4BDC8-5CBC-4C3D-A5E4-DD6D10ABA5D9}" type="datetime1">
              <a:rPr lang="ru-RU" smtClean="0"/>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50BC0A6-5567-4820-857B-8C3DBBAEA384}" type="slidenum">
              <a:rPr lang="ru-RU" smtClean="0"/>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endParaRPr lang="ru-RU"/>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7" name="Дата 6"/>
          <p:cNvSpPr>
            <a:spLocks noGrp="1"/>
          </p:cNvSpPr>
          <p:nvPr>
            <p:ph type="dt" sz="half" idx="10"/>
          </p:nvPr>
        </p:nvSpPr>
        <p:spPr/>
        <p:txBody>
          <a:bodyPr/>
          <a:lstStyle/>
          <a:p>
            <a:fld id="{E20C9BEA-F497-4654-804B-D6372FE17FEE}" type="datetime1">
              <a:rPr lang="ru-RU" smtClean="0"/>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50BC0A6-5567-4820-857B-8C3DBBAEA384}" type="slidenum">
              <a:rPr lang="ru-RU" smtClean="0"/>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ru-RU"/>
          </a:p>
        </p:txBody>
      </p:sp>
      <p:sp>
        <p:nvSpPr>
          <p:cNvPr id="3" name="Дата 2"/>
          <p:cNvSpPr>
            <a:spLocks noGrp="1"/>
          </p:cNvSpPr>
          <p:nvPr>
            <p:ph type="dt" sz="half" idx="10"/>
          </p:nvPr>
        </p:nvSpPr>
        <p:spPr/>
        <p:txBody>
          <a:bodyPr/>
          <a:lstStyle/>
          <a:p>
            <a:fld id="{7B777962-2116-4128-BAF5-40AD0BA2CE63}" type="datetime1">
              <a:rPr lang="ru-RU" smtClean="0"/>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50BC0A6-5567-4820-857B-8C3DBBAEA384}" type="slidenum">
              <a:rPr lang="ru-RU" smtClean="0"/>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EDC7243-EAF8-4281-A53B-96F110331434}" type="datetime1">
              <a:rPr lang="ru-RU" smtClean="0"/>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50BC0A6-5567-4820-857B-8C3DBBAEA384}" type="slidenum">
              <a:rPr lang="ru-RU" smtClean="0"/>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endParaRPr lang="ru-RU"/>
          </a:p>
        </p:txBody>
      </p:sp>
      <p:sp>
        <p:nvSpPr>
          <p:cNvPr id="5" name="Дата 4"/>
          <p:cNvSpPr>
            <a:spLocks noGrp="1"/>
          </p:cNvSpPr>
          <p:nvPr>
            <p:ph type="dt" sz="half" idx="10"/>
          </p:nvPr>
        </p:nvSpPr>
        <p:spPr/>
        <p:txBody>
          <a:bodyPr/>
          <a:lstStyle/>
          <a:p>
            <a:fld id="{3777D020-FC3D-4F64-A679-785E7395DA7A}" type="datetime1">
              <a:rPr lang="ru-RU" smtClean="0"/>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50BC0A6-5567-4820-857B-8C3DBBAEA384}" type="slidenum">
              <a:rPr lang="ru-RU" smtClean="0"/>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endParaRPr lang="ru-RU"/>
          </a:p>
        </p:txBody>
      </p:sp>
      <p:sp>
        <p:nvSpPr>
          <p:cNvPr id="5" name="Дата 4"/>
          <p:cNvSpPr>
            <a:spLocks noGrp="1"/>
          </p:cNvSpPr>
          <p:nvPr>
            <p:ph type="dt" sz="half" idx="10"/>
          </p:nvPr>
        </p:nvSpPr>
        <p:spPr/>
        <p:txBody>
          <a:bodyPr/>
          <a:lstStyle/>
          <a:p>
            <a:fld id="{3F0BA8B8-A540-4981-9163-A413616C1665}" type="datetime1">
              <a:rPr lang="ru-RU" smtClean="0"/>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50BC0A6-5567-4820-857B-8C3DBBAEA384}" type="slidenum">
              <a:rPr lang="ru-RU" smtClean="0"/>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4" name="Дата 3"/>
          <p:cNvSpPr>
            <a:spLocks noGrp="1"/>
          </p:cNvSpPr>
          <p:nvPr>
            <p:ph type="dt" sz="half" idx="10"/>
          </p:nvPr>
        </p:nvSpPr>
        <p:spPr/>
        <p:txBody>
          <a:bodyPr/>
          <a:lstStyle/>
          <a:p>
            <a:fld id="{CA5BD15F-AC14-450B-9053-C6B5FA4D1F31}" type="datetime1">
              <a:rPr lang="ru-RU" smtClean="0"/>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0BC0A6-5567-4820-857B-8C3DBBAEA384}" type="slidenum">
              <a:rPr lang="ru-RU" smtClean="0"/>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4" name="Дата 3"/>
          <p:cNvSpPr>
            <a:spLocks noGrp="1"/>
          </p:cNvSpPr>
          <p:nvPr>
            <p:ph type="dt" sz="half" idx="10"/>
          </p:nvPr>
        </p:nvSpPr>
        <p:spPr/>
        <p:txBody>
          <a:bodyPr/>
          <a:lstStyle/>
          <a:p>
            <a:fld id="{99E3BE97-5098-4CCE-945D-C2704F981CC2}" type="datetime1">
              <a:rPr lang="ru-RU" smtClean="0"/>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0BC0A6-5567-4820-857B-8C3DBBAEA384}" type="slidenum">
              <a:rPr lang="ru-RU" smtClean="0"/>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ru-RU"/>
          </a:p>
        </p:txBody>
      </p:sp>
      <p:sp>
        <p:nvSpPr>
          <p:cNvPr id="3" name="Дата 2"/>
          <p:cNvSpPr>
            <a:spLocks noGrp="1"/>
          </p:cNvSpPr>
          <p:nvPr>
            <p:ph type="dt" sz="half" idx="10"/>
          </p:nvPr>
        </p:nvSpPr>
        <p:spPr/>
        <p:txBody>
          <a:bodyPr/>
          <a:lstStyle/>
          <a:p>
            <a:fld id="{9CD80C12-D7E7-45C0-ADE1-9503A071CA33}" type="datetime1">
              <a:rPr lang="ru-RU" smtClean="0"/>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50BC0A6-5567-4820-857B-8C3DBBAEA384}" type="slidenum">
              <a:rPr lang="ru-RU" smtClean="0"/>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9EDF4"/>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817D23-EF9D-41A5-923A-90E599F689F7}" type="datetime1">
              <a:rPr lang="ru-RU" smtClean="0"/>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0BC0A6-5567-4820-857B-8C3DBBAEA384}" type="slidenum">
              <a:rPr lang="ru-RU" smtClean="0"/>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emf"/></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emf"/></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5.png"/><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7.png"/><Relationship Id="rId6" Type="http://schemas.openxmlformats.org/officeDocument/2006/relationships/image" Target="../media/image16.png"/><Relationship Id="rId5" Type="http://schemas.microsoft.com/office/2007/relationships/diagramDrawing" Target="../diagrams/drawing3.xml"/><Relationship Id="rId4" Type="http://schemas.openxmlformats.org/officeDocument/2006/relationships/diagramColors" Target="../diagrams/colors3.xml"/><Relationship Id="rId3" Type="http://schemas.openxmlformats.org/officeDocument/2006/relationships/diagramQuickStyle" Target="../diagrams/quickStyle3.xml"/><Relationship Id="rId2" Type="http://schemas.openxmlformats.org/officeDocument/2006/relationships/diagramLayout" Target="../diagrams/layout3.xml"/><Relationship Id="rId1"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microsoft.com/office/2007/relationships/hdphoto" Target="../media/image27.wdp"/><Relationship Id="rId3" Type="http://schemas.openxmlformats.org/officeDocument/2006/relationships/image" Target="../media/image26.png"/><Relationship Id="rId2" Type="http://schemas.microsoft.com/office/2007/relationships/hdphoto" Target="../media/image25.wdp"/><Relationship Id="rId1"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image" Target="../media/image31.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7.png"/><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9.png"/><Relationship Id="rId1" Type="http://schemas.openxmlformats.org/officeDocument/2006/relationships/image" Target="../media/image38.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1.png"/><Relationship Id="rId2" Type="http://schemas.openxmlformats.org/officeDocument/2006/relationships/image" Target="../media/image6.emf"/><Relationship Id="rId1"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rotWithShape="1">
          <a:blip r:embed="rId1" cstate="print"/>
          <a:srcRect l="23906"/>
          <a:stretch>
            <a:fillRect/>
          </a:stretch>
        </p:blipFill>
        <p:spPr>
          <a:xfrm>
            <a:off x="0" y="0"/>
            <a:ext cx="7909423" cy="6858000"/>
          </a:xfrm>
          <a:prstGeom prst="rect">
            <a:avLst/>
          </a:prstGeom>
        </p:spPr>
      </p:pic>
      <p:pic>
        <p:nvPicPr>
          <p:cNvPr id="12" name="Рисунок 11"/>
          <p:cNvPicPr>
            <a:picLocks noChangeAspect="1"/>
          </p:cNvPicPr>
          <p:nvPr/>
        </p:nvPicPr>
        <p:blipFill rotWithShape="1">
          <a:blip r:embed="rId2" cstate="print"/>
          <a:srcRect l="28682" r="10797"/>
          <a:stretch>
            <a:fillRect/>
          </a:stretch>
        </p:blipFill>
        <p:spPr>
          <a:xfrm>
            <a:off x="0" y="0"/>
            <a:ext cx="6222515" cy="6858000"/>
          </a:xfrm>
          <a:prstGeom prst="rect">
            <a:avLst/>
          </a:prstGeom>
        </p:spPr>
      </p:pic>
      <p:pic>
        <p:nvPicPr>
          <p:cNvPr id="10" name="Рисунок 9"/>
          <p:cNvPicPr>
            <a:picLocks noChangeAspect="1"/>
          </p:cNvPicPr>
          <p:nvPr/>
        </p:nvPicPr>
        <p:blipFill>
          <a:blip r:embed="rId3" cstate="print"/>
          <a:stretch>
            <a:fillRect/>
          </a:stretch>
        </p:blipFill>
        <p:spPr>
          <a:xfrm>
            <a:off x="6222515" y="292347"/>
            <a:ext cx="2791929" cy="1600200"/>
          </a:xfrm>
          <a:prstGeom prst="rect">
            <a:avLst/>
          </a:prstGeom>
        </p:spPr>
      </p:pic>
      <p:sp>
        <p:nvSpPr>
          <p:cNvPr id="13" name="TextBox 12"/>
          <p:cNvSpPr txBox="1"/>
          <p:nvPr/>
        </p:nvSpPr>
        <p:spPr>
          <a:xfrm rot="16200000">
            <a:off x="4656734" y="772325"/>
            <a:ext cx="1775603" cy="854080"/>
          </a:xfrm>
          <a:prstGeom prst="rect">
            <a:avLst/>
          </a:prstGeom>
          <a:noFill/>
        </p:spPr>
        <p:txBody>
          <a:bodyPr wrap="square" rtlCol="0">
            <a:spAutoFit/>
          </a:bodyPr>
          <a:lstStyle/>
          <a:p>
            <a:pPr algn="r"/>
            <a:r>
              <a:rPr lang="ru-RU" sz="4950" b="1" spc="225" dirty="0">
                <a:solidFill>
                  <a:schemeClr val="bg1"/>
                </a:solidFill>
                <a:latin typeface="Gill Sans SemiBold" panose="020B0502020104020203" pitchFamily="34" charset="-79"/>
                <a:cs typeface="Gill Sans SemiBold" panose="020B0502020104020203" pitchFamily="34" charset="-79"/>
              </a:rPr>
              <a:t>2024</a:t>
            </a:r>
            <a:endParaRPr lang="ru-RU" sz="4950" b="1" spc="225" dirty="0">
              <a:solidFill>
                <a:schemeClr val="bg1"/>
              </a:solidFill>
              <a:latin typeface="Gill Sans SemiBold" panose="020B0502020104020203" pitchFamily="34" charset="-79"/>
              <a:cs typeface="Gill Sans SemiBold" panose="020B0502020104020203" pitchFamily="34" charset="-79"/>
            </a:endParaRPr>
          </a:p>
        </p:txBody>
      </p:sp>
      <p:sp>
        <p:nvSpPr>
          <p:cNvPr id="14" name="Прямоугольник 13"/>
          <p:cNvSpPr/>
          <p:nvPr/>
        </p:nvSpPr>
        <p:spPr>
          <a:xfrm>
            <a:off x="208873" y="5107225"/>
            <a:ext cx="5445820" cy="1892826"/>
          </a:xfrm>
          <a:prstGeom prst="rect">
            <a:avLst/>
          </a:prstGeom>
        </p:spPr>
        <p:txBody>
          <a:bodyPr wrap="square">
            <a:spAutoFit/>
          </a:bodyPr>
          <a:lstStyle/>
          <a:p>
            <a:pPr defTabSz="914400"/>
            <a:r>
              <a:rPr lang="ru-RU" sz="2400" b="1" dirty="0" smtClean="0">
                <a:solidFill>
                  <a:prstClr val="white"/>
                </a:solidFill>
                <a:latin typeface="Gill Sans SemiBold" panose="020B0502020104020203" pitchFamily="34" charset="-79"/>
                <a:cs typeface="Gill Sans SemiBold" panose="020B0502020104020203" pitchFamily="34" charset="-79"/>
              </a:rPr>
              <a:t>Проблемы и вопросы, связанные с реализацией полномочий </a:t>
            </a:r>
            <a:r>
              <a:rPr lang="ru-RU" sz="2400" b="1" dirty="0">
                <a:solidFill>
                  <a:prstClr val="white"/>
                </a:solidFill>
                <a:latin typeface="Gill Sans SemiBold" panose="020B0502020104020203" pitchFamily="34" charset="-79"/>
                <a:cs typeface="Gill Sans SemiBold" panose="020B0502020104020203" pitchFamily="34" charset="-79"/>
              </a:rPr>
              <a:t>в рамках статей </a:t>
            </a:r>
            <a:r>
              <a:rPr lang="ru-RU" sz="2400" b="1" dirty="0" smtClean="0">
                <a:solidFill>
                  <a:prstClr val="white"/>
                </a:solidFill>
                <a:latin typeface="Gill Sans SemiBold" panose="020B0502020104020203" pitchFamily="34" charset="-79"/>
                <a:cs typeface="Gill Sans SemiBold" panose="020B0502020104020203" pitchFamily="34" charset="-79"/>
              </a:rPr>
              <a:t>20</a:t>
            </a:r>
            <a:r>
              <a:rPr lang="ru-RU" sz="2400" b="1" dirty="0">
                <a:solidFill>
                  <a:prstClr val="white"/>
                </a:solidFill>
                <a:latin typeface="Gill Sans SemiBold" panose="020B0502020104020203" pitchFamily="34" charset="-79"/>
                <a:cs typeface="Gill Sans SemiBold" panose="020B0502020104020203" pitchFamily="34" charset="-79"/>
              </a:rPr>
              <a:t>, 21, 22.1 Федерального закона </a:t>
            </a:r>
            <a:r>
              <a:rPr lang="ru-RU" sz="2400" b="1" dirty="0" smtClean="0">
                <a:solidFill>
                  <a:prstClr val="white"/>
                </a:solidFill>
                <a:latin typeface="Gill Sans SemiBold" panose="020B0502020104020203" pitchFamily="34" charset="-79"/>
                <a:cs typeface="Gill Sans SemiBold" panose="020B0502020104020203" pitchFamily="34" charset="-79"/>
              </a:rPr>
              <a:t>237-ФЗ</a:t>
            </a:r>
            <a:endParaRPr lang="ru-RU" sz="2400" b="1" dirty="0">
              <a:solidFill>
                <a:prstClr val="white"/>
              </a:solidFill>
              <a:latin typeface="Gill Sans SemiBold" panose="020B0502020104020203" pitchFamily="34" charset="-79"/>
              <a:cs typeface="Gill Sans SemiBold" panose="020B0502020104020203" pitchFamily="34" charset="-79"/>
            </a:endParaRPr>
          </a:p>
          <a:p>
            <a:pPr defTabSz="914400"/>
            <a:endParaRPr lang="ru-RU" sz="2100" b="1" dirty="0">
              <a:solidFill>
                <a:prstClr val="white"/>
              </a:solidFill>
              <a:latin typeface="Gill Sans SemiBold" panose="020B0502020104020203" pitchFamily="34" charset="-79"/>
              <a:cs typeface="Gill Sans SemiBold" panose="020B0502020104020203" pitchFamily="34" charset="-79"/>
            </a:endParaRPr>
          </a:p>
        </p:txBody>
      </p:sp>
      <p:pic>
        <p:nvPicPr>
          <p:cNvPr id="11" name="Рисунок 10"/>
          <p:cNvPicPr>
            <a:picLocks noChangeAspect="1"/>
          </p:cNvPicPr>
          <p:nvPr/>
        </p:nvPicPr>
        <p:blipFill rotWithShape="1">
          <a:blip r:embed="rId4" cstate="print">
            <a:alphaModFix amt="35000"/>
          </a:blip>
          <a:srcRect l="58729" b="5703"/>
          <a:stretch>
            <a:fillRect/>
          </a:stretch>
        </p:blipFill>
        <p:spPr>
          <a:xfrm>
            <a:off x="13225" y="333856"/>
            <a:ext cx="3476084" cy="4850199"/>
          </a:xfrm>
          <a:prstGeom prst="rect">
            <a:avLst/>
          </a:prstGeom>
        </p:spPr>
      </p:pic>
      <p:pic>
        <p:nvPicPr>
          <p:cNvPr id="16" name="Рисунок 15"/>
          <p:cNvPicPr>
            <a:picLocks noChangeAspect="1"/>
          </p:cNvPicPr>
          <p:nvPr/>
        </p:nvPicPr>
        <p:blipFill rotWithShape="1">
          <a:blip r:embed="rId5" cstate="print"/>
          <a:srcRect r="16404"/>
          <a:stretch>
            <a:fillRect/>
          </a:stretch>
        </p:blipFill>
        <p:spPr>
          <a:xfrm>
            <a:off x="6270208" y="3797062"/>
            <a:ext cx="2891543" cy="3060938"/>
          </a:xfrm>
          <a:prstGeom prst="rect">
            <a:avLst/>
          </a:prstGeom>
        </p:spPr>
      </p:pic>
      <p:sp>
        <p:nvSpPr>
          <p:cNvPr id="3" name="TextBox 2"/>
          <p:cNvSpPr txBox="1"/>
          <p:nvPr/>
        </p:nvSpPr>
        <p:spPr>
          <a:xfrm>
            <a:off x="6485152" y="1714532"/>
            <a:ext cx="2874992" cy="1323439"/>
          </a:xfrm>
          <a:prstGeom prst="rect">
            <a:avLst/>
          </a:prstGeom>
          <a:noFill/>
        </p:spPr>
        <p:txBody>
          <a:bodyPr wrap="square">
            <a:spAutoFit/>
          </a:bodyPr>
          <a:lstStyle/>
          <a:p>
            <a:pPr algn="l" fontAlgn="base"/>
            <a:r>
              <a:rPr lang="ru-RU" sz="1200" b="1" i="0" u="none" strike="noStrike" dirty="0">
                <a:solidFill>
                  <a:srgbClr val="C00000"/>
                </a:solidFill>
                <a:effectLst/>
                <a:latin typeface="Arial" panose="020B0604020202020204" pitchFamily="34" charset="0"/>
                <a:cs typeface="Gill Sans" panose="020B0502020104020203"/>
              </a:rPr>
              <a:t>Краевое государственное бюджетное учреждение</a:t>
            </a:r>
            <a:br>
              <a:rPr lang="ru-RU" sz="1200" b="1" i="0" u="none" strike="noStrike" dirty="0">
                <a:solidFill>
                  <a:srgbClr val="C00000"/>
                </a:solidFill>
                <a:effectLst/>
                <a:latin typeface="Arial" panose="020B0604020202020204" pitchFamily="34" charset="0"/>
                <a:cs typeface="Gill Sans" panose="020B0502020104020203"/>
              </a:rPr>
            </a:br>
            <a:r>
              <a:rPr lang="ru-RU" sz="1200" b="1" i="0" u="none" strike="noStrike" dirty="0">
                <a:solidFill>
                  <a:srgbClr val="C00000"/>
                </a:solidFill>
                <a:effectLst/>
                <a:latin typeface="Arial" panose="020B0604020202020204" pitchFamily="34" charset="0"/>
                <a:cs typeface="Gill Sans" panose="020B0502020104020203"/>
              </a:rPr>
              <a:t>«Центр кадастровой оценки»</a:t>
            </a:r>
            <a:endParaRPr lang="ru-RU" sz="1200" b="1" i="0" u="none" strike="noStrike" dirty="0">
              <a:solidFill>
                <a:srgbClr val="C00000"/>
              </a:solidFill>
              <a:effectLst/>
              <a:latin typeface="Arial" panose="020B0604020202020204" pitchFamily="34" charset="0"/>
              <a:cs typeface="Gill Sans" panose="020B0502020104020203"/>
            </a:endParaRPr>
          </a:p>
          <a:p>
            <a:pPr algn="l" fontAlgn="base"/>
            <a:endParaRPr lang="ru-RU" sz="1200" b="1" dirty="0">
              <a:solidFill>
                <a:srgbClr val="C00000"/>
              </a:solidFill>
              <a:latin typeface="Arial" panose="020B0604020202020204" pitchFamily="34" charset="0"/>
              <a:cs typeface="Gill Sans" panose="020B0502020104020203"/>
            </a:endParaRPr>
          </a:p>
          <a:p>
            <a:pPr algn="l" fontAlgn="base"/>
            <a:r>
              <a:rPr lang="ru-RU" sz="1600" b="1" i="0" u="none" strike="noStrike" dirty="0">
                <a:solidFill>
                  <a:srgbClr val="C00000"/>
                </a:solidFill>
                <a:effectLst/>
                <a:latin typeface="Arial" panose="020B0604020202020204" pitchFamily="34" charset="0"/>
                <a:cs typeface="Gill Sans" panose="020B0502020104020203"/>
              </a:rPr>
              <a:t>Марченко </a:t>
            </a:r>
            <a:endParaRPr lang="ru-RU" sz="1600" b="1" i="0" u="none" strike="noStrike" dirty="0">
              <a:solidFill>
                <a:srgbClr val="C00000"/>
              </a:solidFill>
              <a:effectLst/>
              <a:latin typeface="Arial" panose="020B0604020202020204" pitchFamily="34" charset="0"/>
              <a:cs typeface="Gill Sans" panose="020B0502020104020203"/>
            </a:endParaRPr>
          </a:p>
          <a:p>
            <a:pPr algn="l" fontAlgn="base"/>
            <a:r>
              <a:rPr lang="ru-RU" sz="1600" b="1" i="0" u="none" strike="noStrike" dirty="0">
                <a:solidFill>
                  <a:srgbClr val="C00000"/>
                </a:solidFill>
                <a:effectLst/>
                <a:latin typeface="Arial" panose="020B0604020202020204" pitchFamily="34" charset="0"/>
                <a:cs typeface="Gill Sans" panose="020B0502020104020203"/>
              </a:rPr>
              <a:t>Елена Николаевна</a:t>
            </a:r>
            <a:endParaRPr lang="ru-RU" sz="1600" b="1" i="0" u="none" strike="noStrike" dirty="0">
              <a:solidFill>
                <a:srgbClr val="C00000"/>
              </a:solidFill>
              <a:effectLst/>
              <a:latin typeface="Arial" panose="020B0604020202020204" pitchFamily="34" charset="0"/>
              <a:cs typeface="Gill Sans" panose="020B0502020104020203"/>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Схема 9"/>
          <p:cNvGraphicFramePr/>
          <p:nvPr/>
        </p:nvGraphicFramePr>
        <p:xfrm>
          <a:off x="362649" y="2372741"/>
          <a:ext cx="8418702" cy="372055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TextBox 3"/>
          <p:cNvSpPr txBox="1"/>
          <p:nvPr/>
        </p:nvSpPr>
        <p:spPr>
          <a:xfrm>
            <a:off x="362649" y="1384160"/>
            <a:ext cx="8418702" cy="830997"/>
          </a:xfrm>
          <a:prstGeom prst="rect">
            <a:avLst/>
          </a:prstGeom>
          <a:noFill/>
        </p:spPr>
        <p:txBody>
          <a:bodyPr wrap="square" rtlCol="0">
            <a:spAutoFit/>
          </a:bodyPr>
          <a:lstStyle/>
          <a:p>
            <a:r>
              <a:rPr lang="ru-RU" sz="1600" b="1" dirty="0">
                <a:solidFill>
                  <a:srgbClr val="1D4085"/>
                </a:solidFill>
                <a:cs typeface="Gill Sans" panose="020B0502020104020203"/>
              </a:rPr>
              <a:t>Приказ Росреестра от </a:t>
            </a:r>
            <a:r>
              <a:rPr lang="ru-RU" sz="1600" b="1" dirty="0">
                <a:solidFill>
                  <a:srgbClr val="FF9933"/>
                </a:solidFill>
                <a:cs typeface="Gill Sans" panose="020B0502020104020203"/>
              </a:rPr>
              <a:t>06.08.2020 N П/0283 </a:t>
            </a:r>
            <a:endParaRPr lang="ru-RU" sz="1600" b="1" dirty="0">
              <a:solidFill>
                <a:srgbClr val="FF9933"/>
              </a:solidFill>
              <a:cs typeface="Gill Sans" panose="020B0502020104020203"/>
            </a:endParaRPr>
          </a:p>
          <a:p>
            <a:r>
              <a:rPr lang="ru-RU" sz="1600" b="1" dirty="0">
                <a:solidFill>
                  <a:srgbClr val="1D4085"/>
                </a:solidFill>
                <a:cs typeface="Gill Sans" panose="020B0502020104020203"/>
              </a:rPr>
              <a:t>"Об утверждении Порядка формирования и предоставления перечней объектов недвижимости"</a:t>
            </a:r>
            <a:endParaRPr lang="ru-RU" sz="1600" b="1" dirty="0">
              <a:solidFill>
                <a:srgbClr val="1D4085"/>
              </a:solidFill>
              <a:cs typeface="Gill Sans" panose="020B0502020104020203"/>
            </a:endParaRPr>
          </a:p>
        </p:txBody>
      </p:sp>
      <p:sp>
        <p:nvSpPr>
          <p:cNvPr id="3" name="Номер слайда 2"/>
          <p:cNvSpPr>
            <a:spLocks noGrp="1"/>
          </p:cNvSpPr>
          <p:nvPr>
            <p:ph type="sldNum" sz="quarter" idx="12"/>
          </p:nvPr>
        </p:nvSpPr>
        <p:spPr/>
        <p:txBody>
          <a:bodyPr/>
          <a:lstStyle/>
          <a:p>
            <a:fld id="{950BC0A6-5567-4820-857B-8C3DBBAEA384}" type="slidenum">
              <a:rPr lang="ru-RU" sz="1600" b="1">
                <a:solidFill>
                  <a:schemeClr val="bg1"/>
                </a:solidFill>
              </a:rPr>
            </a:fld>
            <a:endParaRPr lang="ru-RU" sz="1600" b="1" dirty="0">
              <a:solidFill>
                <a:schemeClr val="bg1"/>
              </a:solidFill>
            </a:endParaRPr>
          </a:p>
        </p:txBody>
      </p:sp>
      <p:sp>
        <p:nvSpPr>
          <p:cNvPr id="6" name="Прямоугольник 1"/>
          <p:cNvSpPr>
            <a:spLocks noChangeAspect="1"/>
          </p:cNvSpPr>
          <p:nvPr/>
        </p:nvSpPr>
        <p:spPr>
          <a:xfrm>
            <a:off x="0" y="336809"/>
            <a:ext cx="7020272"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ПРИЧИНЫ ВОЗНИКНОВЕНИЯ ОСНОВАНИЙ (ОШИБОК) ДЛЯ ОБРАЩЕНИЯ </a:t>
            </a:r>
            <a:endParaRPr lang="ru-RU" sz="1600" b="1" dirty="0">
              <a:solidFill>
                <a:schemeClr val="bg1"/>
              </a:solidFill>
              <a:cs typeface="Gill Sans" panose="020B0502020104020203"/>
            </a:endParaRPr>
          </a:p>
          <a:p>
            <a:r>
              <a:rPr lang="ru-RU" sz="1600" b="1" dirty="0">
                <a:solidFill>
                  <a:schemeClr val="bg1"/>
                </a:solidFill>
                <a:cs typeface="Gill Sans" panose="020B0502020104020203"/>
              </a:rPr>
              <a:t>В РАМКАХ СТАТЕЙ 21 И 22.1 </a:t>
            </a:r>
            <a:endParaRPr lang="ru-RU" sz="1600" b="1" dirty="0">
              <a:solidFill>
                <a:schemeClr val="bg1"/>
              </a:solidFill>
              <a:cs typeface="Gill Sans" panose="020B0502020104020203"/>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950BC0A6-5567-4820-857B-8C3DBBAEA384}" type="slidenum">
              <a:rPr lang="ru-RU" sz="1600" b="1">
                <a:solidFill>
                  <a:schemeClr val="accent1">
                    <a:lumMod val="75000"/>
                  </a:schemeClr>
                </a:solidFill>
              </a:rPr>
            </a:fld>
            <a:endParaRPr lang="ru-RU" sz="1600" b="1" dirty="0">
              <a:solidFill>
                <a:schemeClr val="accent1">
                  <a:lumMod val="75000"/>
                </a:schemeClr>
              </a:solidFill>
            </a:endParaRPr>
          </a:p>
        </p:txBody>
      </p:sp>
      <p:sp>
        <p:nvSpPr>
          <p:cNvPr id="4" name="Прямоугольник 1"/>
          <p:cNvSpPr>
            <a:spLocks noChangeAspect="1"/>
          </p:cNvSpPr>
          <p:nvPr/>
        </p:nvSpPr>
        <p:spPr>
          <a:xfrm>
            <a:off x="0" y="336809"/>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ПРИЧИНЫ ВОЗНИКНОВЕНИЯ ОСНОВАНИЙ (ОШИБОК) ДЛЯ ОБРАЩЕНИЯ </a:t>
            </a:r>
            <a:endParaRPr lang="ru-RU" sz="1600" b="1" dirty="0">
              <a:solidFill>
                <a:schemeClr val="bg1"/>
              </a:solidFill>
              <a:cs typeface="Gill Sans" panose="020B0502020104020203"/>
            </a:endParaRPr>
          </a:p>
          <a:p>
            <a:r>
              <a:rPr lang="ru-RU" sz="1600" b="1" dirty="0">
                <a:solidFill>
                  <a:schemeClr val="bg1"/>
                </a:solidFill>
                <a:cs typeface="Gill Sans" panose="020B0502020104020203"/>
              </a:rPr>
              <a:t>В РАМКАХ СТАТЕЙ 21 И 22.1 </a:t>
            </a:r>
            <a:endParaRPr lang="ru-RU" sz="1600" b="1" dirty="0">
              <a:solidFill>
                <a:schemeClr val="bg1"/>
              </a:solidFill>
              <a:cs typeface="Gill Sans" panose="020B0502020104020203"/>
            </a:endParaRPr>
          </a:p>
        </p:txBody>
      </p:sp>
      <p:sp>
        <p:nvSpPr>
          <p:cNvPr id="13" name="TextBox 12"/>
          <p:cNvSpPr txBox="1"/>
          <p:nvPr/>
        </p:nvSpPr>
        <p:spPr>
          <a:xfrm>
            <a:off x="-137597" y="1196807"/>
            <a:ext cx="9073008" cy="923330"/>
          </a:xfrm>
          <a:prstGeom prst="rect">
            <a:avLst/>
          </a:prstGeom>
          <a:noFill/>
        </p:spPr>
        <p:txBody>
          <a:bodyPr wrap="square">
            <a:spAutoFit/>
          </a:bodyPr>
          <a:lstStyle/>
          <a:p>
            <a:pPr algn="ctr"/>
            <a:r>
              <a:rPr lang="ru-RU" b="1" dirty="0">
                <a:solidFill>
                  <a:srgbClr val="203864"/>
                </a:solidFill>
                <a:latin typeface="Gill Sans" panose="020B0502020104020203" pitchFamily="34" charset="-79"/>
                <a:cs typeface="Gill Sans" panose="020B0502020104020203" pitchFamily="34" charset="-79"/>
              </a:rPr>
              <a:t>Информация о характеристиках объектов недвижимости</a:t>
            </a:r>
            <a:endParaRPr lang="ru-RU" b="1" dirty="0">
              <a:solidFill>
                <a:srgbClr val="203864"/>
              </a:solidFill>
              <a:latin typeface="Gill Sans" panose="020B0502020104020203" pitchFamily="34" charset="-79"/>
              <a:cs typeface="Gill Sans" panose="020B0502020104020203" pitchFamily="34" charset="-79"/>
            </a:endParaRPr>
          </a:p>
          <a:p>
            <a:pPr algn="ctr"/>
            <a:r>
              <a:rPr lang="ru-RU" b="1" dirty="0">
                <a:solidFill>
                  <a:srgbClr val="203864"/>
                </a:solidFill>
                <a:latin typeface="Gill Sans" panose="020B0502020104020203" pitchFamily="34" charset="-79"/>
                <a:cs typeface="Gill Sans" panose="020B0502020104020203" pitchFamily="34" charset="-79"/>
              </a:rPr>
              <a:t> с указанием отсутствующих или некорректных/неоднозначных характеристик</a:t>
            </a:r>
            <a:endParaRPr lang="ru-RU" sz="1800" b="1" dirty="0">
              <a:solidFill>
                <a:srgbClr val="203864"/>
              </a:solidFill>
              <a:latin typeface="Gill Sans" panose="020B0502020104020203" pitchFamily="34" charset="-79"/>
              <a:cs typeface="Gill Sans" panose="020B0502020104020203" pitchFamily="34" charset="-79"/>
            </a:endParaRPr>
          </a:p>
        </p:txBody>
      </p:sp>
      <p:grpSp>
        <p:nvGrpSpPr>
          <p:cNvPr id="24" name="Группа 23"/>
          <p:cNvGrpSpPr/>
          <p:nvPr/>
        </p:nvGrpSpPr>
        <p:grpSpPr>
          <a:xfrm>
            <a:off x="467544" y="1844824"/>
            <a:ext cx="8352929" cy="4438210"/>
            <a:chOff x="8212547" y="813025"/>
            <a:chExt cx="3188675" cy="3339933"/>
          </a:xfrm>
        </p:grpSpPr>
        <p:pic>
          <p:nvPicPr>
            <p:cNvPr id="25" name="Рисунок 24"/>
            <p:cNvPicPr>
              <a:picLocks noChangeAspect="1"/>
            </p:cNvPicPr>
            <p:nvPr/>
          </p:nvPicPr>
          <p:blipFill>
            <a:blip r:embed="rId1" cstate="print"/>
            <a:stretch>
              <a:fillRect/>
            </a:stretch>
          </p:blipFill>
          <p:spPr>
            <a:xfrm>
              <a:off x="8212547" y="813025"/>
              <a:ext cx="3188675" cy="3339933"/>
            </a:xfrm>
            <a:prstGeom prst="rect">
              <a:avLst/>
            </a:prstGeom>
          </p:spPr>
          <p:style>
            <a:lnRef idx="1">
              <a:schemeClr val="accent1"/>
            </a:lnRef>
            <a:fillRef idx="2">
              <a:schemeClr val="accent1"/>
            </a:fillRef>
            <a:effectRef idx="1">
              <a:schemeClr val="accent1"/>
            </a:effectRef>
            <a:fontRef idx="minor">
              <a:schemeClr val="dk1"/>
            </a:fontRef>
          </p:style>
        </p:pic>
        <p:sp>
          <p:nvSpPr>
            <p:cNvPr id="26" name="TextBox 25"/>
            <p:cNvSpPr txBox="1"/>
            <p:nvPr/>
          </p:nvSpPr>
          <p:spPr>
            <a:xfrm>
              <a:off x="8357497" y="942599"/>
              <a:ext cx="2898775" cy="1991883"/>
            </a:xfrm>
            <a:prstGeom prst="rect">
              <a:avLst/>
            </a:prstGeom>
            <a:noFill/>
          </p:spPr>
          <p:txBody>
            <a:bodyPr wrap="square">
              <a:spAutoFit/>
            </a:bodyPr>
            <a:lstStyle/>
            <a:p>
              <a:pPr lvl="0"/>
              <a:r>
                <a:rPr lang="ru-RU" b="1" dirty="0">
                  <a:solidFill>
                    <a:schemeClr val="accent6">
                      <a:lumMod val="75000"/>
                    </a:schemeClr>
                  </a:solidFill>
                  <a:cs typeface="Gill Sans" panose="020B0502020104020203"/>
                </a:rPr>
                <a:t>ГКО 2022</a:t>
              </a:r>
              <a:endParaRPr lang="ru-RU" b="1" dirty="0">
                <a:solidFill>
                  <a:schemeClr val="accent6">
                    <a:lumMod val="75000"/>
                  </a:schemeClr>
                </a:solidFill>
                <a:cs typeface="Gill Sans" panose="020B0502020104020203"/>
              </a:endParaRPr>
            </a:p>
            <a:p>
              <a:pPr lvl="0"/>
              <a:r>
                <a:rPr lang="ru-RU" sz="1600" b="1" dirty="0">
                  <a:solidFill>
                    <a:schemeClr val="accent6">
                      <a:lumMod val="75000"/>
                    </a:schemeClr>
                  </a:solidFill>
                  <a:cs typeface="Gill Sans" panose="020B0502020104020203"/>
                </a:rPr>
                <a:t>Земельные участки всех категорий</a:t>
              </a:r>
              <a:endParaRPr lang="ru-RU" sz="1600" b="1" dirty="0">
                <a:solidFill>
                  <a:schemeClr val="accent6">
                    <a:lumMod val="75000"/>
                  </a:schemeClr>
                </a:solidFill>
                <a:cs typeface="Gill Sans" panose="020B0502020104020203"/>
              </a:endParaRPr>
            </a:p>
            <a:p>
              <a:pPr lvl="0"/>
              <a:r>
                <a:rPr lang="ru-RU" sz="1600" b="1" dirty="0">
                  <a:solidFill>
                    <a:schemeClr val="accent6">
                      <a:lumMod val="75000"/>
                    </a:schemeClr>
                  </a:solidFill>
                  <a:cs typeface="Gill Sans" panose="020B0502020104020203"/>
                </a:rPr>
                <a:t>Количество объектов – 1 441 128</a:t>
              </a:r>
              <a:endParaRPr lang="ru-RU" sz="1600" b="1" dirty="0">
                <a:solidFill>
                  <a:schemeClr val="accent6">
                    <a:lumMod val="75000"/>
                  </a:schemeClr>
                </a:solidFill>
                <a:cs typeface="Gill Sans" panose="020B0502020104020203"/>
              </a:endParaRPr>
            </a:p>
            <a:p>
              <a:pPr lvl="0"/>
              <a:endParaRPr lang="ru-RU" sz="1600" b="1" dirty="0">
                <a:solidFill>
                  <a:schemeClr val="accent6">
                    <a:lumMod val="75000"/>
                  </a:schemeClr>
                </a:solidFill>
                <a:cs typeface="Gill Sans" panose="020B0502020104020203"/>
              </a:endParaRPr>
            </a:p>
            <a:p>
              <a:pPr lvl="0"/>
              <a:endParaRPr lang="ru-RU" sz="1600" b="1" dirty="0">
                <a:solidFill>
                  <a:schemeClr val="accent6">
                    <a:lumMod val="75000"/>
                  </a:schemeClr>
                </a:solidFill>
                <a:cs typeface="Gill Sans" panose="020B0502020104020203"/>
              </a:endParaRPr>
            </a:p>
            <a:p>
              <a:pPr lvl="0"/>
              <a:r>
                <a:rPr lang="ru-RU" sz="1400" b="1" dirty="0">
                  <a:solidFill>
                    <a:schemeClr val="bg1"/>
                  </a:solidFill>
                  <a:cs typeface="Gill Sans" panose="020B0502020104020203"/>
                </a:rPr>
                <a:t>▪ Вид разрешенного использования отсутствует либо имеет </a:t>
              </a:r>
              <a:r>
                <a:rPr lang="ru-RU" sz="1400" b="1" dirty="0" smtClean="0">
                  <a:solidFill>
                    <a:schemeClr val="bg1"/>
                  </a:solidFill>
                  <a:cs typeface="Gill Sans" panose="020B0502020104020203"/>
                </a:rPr>
                <a:t>некорректен </a:t>
              </a:r>
              <a:r>
                <a:rPr lang="ru-RU" sz="1400" b="1" dirty="0">
                  <a:solidFill>
                    <a:schemeClr val="bg1"/>
                  </a:solidFill>
                  <a:cs typeface="Gill Sans" panose="020B0502020104020203"/>
                </a:rPr>
                <a:t>(«для иных целей», «значение отсутствует», </a:t>
              </a:r>
              <a:r>
                <a:rPr lang="ru-RU" sz="1400" b="1" dirty="0" smtClean="0">
                  <a:solidFill>
                    <a:schemeClr val="bg1"/>
                  </a:solidFill>
                  <a:cs typeface="Gill Sans" panose="020B0502020104020203"/>
                </a:rPr>
                <a:t>«</a:t>
              </a:r>
              <a:r>
                <a:rPr lang="ru-RU" sz="1400" b="1" dirty="0">
                  <a:solidFill>
                    <a:schemeClr val="bg1"/>
                  </a:solidFill>
                  <a:cs typeface="Gill Sans" panose="020B0502020104020203"/>
                </a:rPr>
                <a:t>категория не определена» и т.п.) </a:t>
              </a:r>
              <a:endParaRPr lang="ru-RU" sz="1400" b="1" dirty="0">
                <a:solidFill>
                  <a:srgbClr val="E27100"/>
                </a:solidFill>
                <a:cs typeface="Gill Sans" panose="020B0502020104020203"/>
              </a:endParaRPr>
            </a:p>
            <a:p>
              <a:r>
                <a:rPr lang="ru-RU" sz="1400" b="1" dirty="0">
                  <a:solidFill>
                    <a:schemeClr val="bg1"/>
                  </a:solidFill>
                  <a:cs typeface="Gill Sans" panose="020B0502020104020203"/>
                </a:rPr>
                <a:t>▪ </a:t>
              </a:r>
              <a:r>
                <a:rPr lang="ru-RU" sz="1400" b="1" dirty="0">
                  <a:solidFill>
                    <a:schemeClr val="bg1"/>
                  </a:solidFill>
                </a:rPr>
                <a:t>Из </a:t>
              </a:r>
              <a:r>
                <a:rPr lang="ru-RU" sz="1400" b="1" dirty="0">
                  <a:solidFill>
                    <a:srgbClr val="E27100"/>
                  </a:solidFill>
                </a:rPr>
                <a:t>152 666 объектов категории </a:t>
              </a:r>
              <a:r>
                <a:rPr lang="ru-RU" sz="1400" b="1" dirty="0">
                  <a:solidFill>
                    <a:schemeClr val="bg1"/>
                  </a:solidFill>
                </a:rPr>
                <a:t>земель населенных пунктов, расположенных в городе </a:t>
              </a:r>
              <a:r>
                <a:rPr lang="ru-RU" sz="1400" b="1" dirty="0">
                  <a:solidFill>
                    <a:srgbClr val="E27100"/>
                  </a:solidFill>
                </a:rPr>
                <a:t>Красноярске</a:t>
              </a:r>
              <a:r>
                <a:rPr lang="ru-RU" sz="1400" b="1" dirty="0">
                  <a:solidFill>
                    <a:schemeClr val="bg1"/>
                  </a:solidFill>
                </a:rPr>
                <a:t>, по </a:t>
              </a:r>
              <a:r>
                <a:rPr lang="ru-RU" sz="1400" b="1" dirty="0">
                  <a:solidFill>
                    <a:srgbClr val="E27100"/>
                  </a:solidFill>
                </a:rPr>
                <a:t>22 306 объектам </a:t>
              </a:r>
              <a:r>
                <a:rPr lang="ru-RU" sz="1400" b="1" dirty="0">
                  <a:solidFill>
                    <a:schemeClr val="bg1"/>
                  </a:solidFill>
                </a:rPr>
                <a:t>учреждение определило предполагаемые виды использования для согласования с органами местного самоуправления.</a:t>
              </a:r>
              <a:endParaRPr lang="ru-RU" sz="1400" b="1" dirty="0">
                <a:solidFill>
                  <a:schemeClr val="bg1"/>
                </a:solidFill>
              </a:endParaRPr>
            </a:p>
            <a:p>
              <a:pPr lvl="0"/>
              <a:endParaRPr lang="ru-RU" sz="1400" b="1" dirty="0">
                <a:solidFill>
                  <a:srgbClr val="E27100"/>
                </a:solidFill>
                <a:cs typeface="Gill Sans" panose="020B0502020104020203"/>
              </a:endParaRPr>
            </a:p>
          </p:txBody>
        </p:sp>
      </p:gr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950BC0A6-5567-4820-857B-8C3DBBAEA384}" type="slidenum">
              <a:rPr lang="ru-RU" sz="1600" b="1">
                <a:solidFill>
                  <a:schemeClr val="accent1">
                    <a:lumMod val="75000"/>
                  </a:schemeClr>
                </a:solidFill>
              </a:rPr>
            </a:fld>
            <a:endParaRPr lang="ru-RU" sz="1600" b="1" dirty="0">
              <a:solidFill>
                <a:schemeClr val="accent1">
                  <a:lumMod val="75000"/>
                </a:schemeClr>
              </a:solidFill>
            </a:endParaRPr>
          </a:p>
        </p:txBody>
      </p:sp>
      <p:sp>
        <p:nvSpPr>
          <p:cNvPr id="4" name="Прямоугольник 1"/>
          <p:cNvSpPr>
            <a:spLocks noChangeAspect="1"/>
          </p:cNvSpPr>
          <p:nvPr/>
        </p:nvSpPr>
        <p:spPr>
          <a:xfrm>
            <a:off x="0" y="336809"/>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ПРИЧИНЫ ВОЗНИКНОВЕНИЯ ОСНОВАНИЙ (ОШИБОК) ДЛЯ ОБРАЩЕНИЯ </a:t>
            </a:r>
            <a:endParaRPr lang="ru-RU" sz="1600" b="1" dirty="0">
              <a:solidFill>
                <a:schemeClr val="bg1"/>
              </a:solidFill>
              <a:cs typeface="Gill Sans" panose="020B0502020104020203"/>
            </a:endParaRPr>
          </a:p>
          <a:p>
            <a:r>
              <a:rPr lang="ru-RU" sz="1600" b="1" dirty="0">
                <a:solidFill>
                  <a:schemeClr val="bg1"/>
                </a:solidFill>
                <a:cs typeface="Gill Sans" panose="020B0502020104020203"/>
              </a:rPr>
              <a:t>В РАМКАХ СТАТЕЙ 21 И 22.1 </a:t>
            </a:r>
            <a:endParaRPr lang="ru-RU" sz="1600" b="1" dirty="0">
              <a:solidFill>
                <a:schemeClr val="bg1"/>
              </a:solidFill>
              <a:cs typeface="Gill Sans" panose="020B0502020104020203"/>
            </a:endParaRPr>
          </a:p>
        </p:txBody>
      </p:sp>
      <p:sp>
        <p:nvSpPr>
          <p:cNvPr id="13" name="TextBox 12"/>
          <p:cNvSpPr txBox="1"/>
          <p:nvPr/>
        </p:nvSpPr>
        <p:spPr>
          <a:xfrm>
            <a:off x="-137597" y="1196807"/>
            <a:ext cx="9073008" cy="923330"/>
          </a:xfrm>
          <a:prstGeom prst="rect">
            <a:avLst/>
          </a:prstGeom>
          <a:noFill/>
        </p:spPr>
        <p:txBody>
          <a:bodyPr wrap="square">
            <a:spAutoFit/>
          </a:bodyPr>
          <a:lstStyle/>
          <a:p>
            <a:pPr algn="ctr"/>
            <a:r>
              <a:rPr lang="ru-RU" b="1" dirty="0">
                <a:solidFill>
                  <a:srgbClr val="203864"/>
                </a:solidFill>
                <a:latin typeface="Gill Sans" panose="020B0502020104020203" pitchFamily="34" charset="-79"/>
                <a:cs typeface="Gill Sans" panose="020B0502020104020203" pitchFamily="34" charset="-79"/>
              </a:rPr>
              <a:t>Информация о характеристиках объектов недвижимости</a:t>
            </a:r>
            <a:endParaRPr lang="ru-RU" b="1" dirty="0">
              <a:solidFill>
                <a:srgbClr val="203864"/>
              </a:solidFill>
              <a:latin typeface="Gill Sans" panose="020B0502020104020203" pitchFamily="34" charset="-79"/>
              <a:cs typeface="Gill Sans" panose="020B0502020104020203" pitchFamily="34" charset="-79"/>
            </a:endParaRPr>
          </a:p>
          <a:p>
            <a:pPr algn="ctr"/>
            <a:r>
              <a:rPr lang="ru-RU" b="1" dirty="0">
                <a:solidFill>
                  <a:srgbClr val="203864"/>
                </a:solidFill>
                <a:latin typeface="Gill Sans" panose="020B0502020104020203" pitchFamily="34" charset="-79"/>
                <a:cs typeface="Gill Sans" panose="020B0502020104020203" pitchFamily="34" charset="-79"/>
              </a:rPr>
              <a:t> с указанием отсутствующих или некорректных/неоднозначных характеристик</a:t>
            </a:r>
            <a:endParaRPr lang="ru-RU" sz="1800" b="1" dirty="0">
              <a:solidFill>
                <a:srgbClr val="203864"/>
              </a:solidFill>
              <a:latin typeface="Gill Sans" panose="020B0502020104020203" pitchFamily="34" charset="-79"/>
              <a:cs typeface="Gill Sans" panose="020B0502020104020203" pitchFamily="34" charset="-79"/>
            </a:endParaRPr>
          </a:p>
        </p:txBody>
      </p:sp>
      <p:grpSp>
        <p:nvGrpSpPr>
          <p:cNvPr id="21" name="Группа 20"/>
          <p:cNvGrpSpPr/>
          <p:nvPr/>
        </p:nvGrpSpPr>
        <p:grpSpPr>
          <a:xfrm>
            <a:off x="457200" y="2204865"/>
            <a:ext cx="8435280" cy="4248472"/>
            <a:chOff x="4644008" y="1600442"/>
            <a:chExt cx="3456384" cy="3598784"/>
          </a:xfrm>
        </p:grpSpPr>
        <p:pic>
          <p:nvPicPr>
            <p:cNvPr id="22" name="Рисунок 21"/>
            <p:cNvPicPr>
              <a:picLocks noChangeAspect="1"/>
            </p:cNvPicPr>
            <p:nvPr/>
          </p:nvPicPr>
          <p:blipFill>
            <a:blip r:embed="rId1" cstate="print"/>
            <a:stretch>
              <a:fillRect/>
            </a:stretch>
          </p:blipFill>
          <p:spPr>
            <a:xfrm>
              <a:off x="4644008" y="1600442"/>
              <a:ext cx="3456384" cy="3557331"/>
            </a:xfrm>
            <a:prstGeom prst="rect">
              <a:avLst/>
            </a:prstGeom>
          </p:spPr>
        </p:pic>
        <p:sp>
          <p:nvSpPr>
            <p:cNvPr id="23" name="TextBox 22"/>
            <p:cNvSpPr txBox="1"/>
            <p:nvPr/>
          </p:nvSpPr>
          <p:spPr>
            <a:xfrm>
              <a:off x="4765090" y="1750504"/>
              <a:ext cx="3326479" cy="3448722"/>
            </a:xfrm>
            <a:prstGeom prst="rect">
              <a:avLst/>
            </a:prstGeom>
            <a:noFill/>
          </p:spPr>
          <p:txBody>
            <a:bodyPr wrap="square">
              <a:spAutoFit/>
            </a:bodyPr>
            <a:lstStyle/>
            <a:p>
              <a:pPr lvl="0"/>
              <a:r>
                <a:rPr lang="ru-RU" b="1" dirty="0">
                  <a:solidFill>
                    <a:schemeClr val="accent6">
                      <a:lumMod val="75000"/>
                    </a:schemeClr>
                  </a:solidFill>
                  <a:cs typeface="Gill Sans" panose="020B0502020104020203"/>
                </a:rPr>
                <a:t>ГКО 2023</a:t>
              </a:r>
              <a:endParaRPr lang="ru-RU" b="1" dirty="0">
                <a:solidFill>
                  <a:schemeClr val="accent6">
                    <a:lumMod val="75000"/>
                  </a:schemeClr>
                </a:solidFill>
                <a:cs typeface="Gill Sans" panose="020B0502020104020203"/>
              </a:endParaRPr>
            </a:p>
            <a:p>
              <a:pPr lvl="0"/>
              <a:r>
                <a:rPr lang="ru-RU" sz="1600" b="1" dirty="0">
                  <a:solidFill>
                    <a:schemeClr val="accent6">
                      <a:lumMod val="75000"/>
                    </a:schemeClr>
                  </a:solidFill>
                  <a:cs typeface="Gill Sans" panose="020B0502020104020203"/>
                </a:rPr>
                <a:t>Здания, помещения, сооружения, ОНС, машино-места</a:t>
              </a:r>
              <a:endParaRPr lang="ru-RU" sz="1600" b="1" dirty="0">
                <a:solidFill>
                  <a:schemeClr val="accent6">
                    <a:lumMod val="75000"/>
                  </a:schemeClr>
                </a:solidFill>
                <a:cs typeface="Gill Sans" panose="020B0502020104020203"/>
              </a:endParaRPr>
            </a:p>
            <a:p>
              <a:pPr lvl="0"/>
              <a:r>
                <a:rPr lang="ru-RU" sz="1600" b="1" dirty="0">
                  <a:solidFill>
                    <a:schemeClr val="accent6">
                      <a:lumMod val="75000"/>
                    </a:schemeClr>
                  </a:solidFill>
                  <a:cs typeface="Gill Sans" panose="020B0502020104020203"/>
                </a:rPr>
                <a:t>Количество объектов – 2 345 066</a:t>
              </a:r>
              <a:endParaRPr lang="ru-RU" sz="1600" b="1" dirty="0">
                <a:solidFill>
                  <a:schemeClr val="accent6">
                    <a:lumMod val="75000"/>
                  </a:schemeClr>
                </a:solidFill>
                <a:cs typeface="Gill Sans" panose="020B0502020104020203"/>
              </a:endParaRPr>
            </a:p>
            <a:p>
              <a:pPr lvl="0"/>
              <a:endParaRPr lang="ru-RU" sz="1400" b="1" dirty="0">
                <a:solidFill>
                  <a:schemeClr val="accent6">
                    <a:lumMod val="75000"/>
                  </a:schemeClr>
                </a:solidFill>
                <a:cs typeface="Gill Sans" panose="020B0502020104020203"/>
              </a:endParaRPr>
            </a:p>
            <a:p>
              <a:pPr lvl="0"/>
              <a:r>
                <a:rPr lang="ru-RU" sz="1400" b="1" dirty="0">
                  <a:solidFill>
                    <a:schemeClr val="bg1"/>
                  </a:solidFill>
                  <a:cs typeface="Gill Sans" panose="020B0502020104020203"/>
                </a:rPr>
                <a:t>▪ Отсутствует кадастровый номер здания или сооружения, в которых расположено помещение/машино-место, соответственно отсутствуют сведения о годе постройки, этажности и материале стен родительского здания (сооружения) - </a:t>
              </a:r>
              <a:r>
                <a:rPr lang="ru-RU" sz="1400" b="1" dirty="0">
                  <a:solidFill>
                    <a:srgbClr val="E27100"/>
                  </a:solidFill>
                  <a:cs typeface="Gill Sans" panose="020B0502020104020203"/>
                </a:rPr>
                <a:t>103 224 объекта недвижимости. </a:t>
              </a:r>
              <a:endParaRPr lang="ru-RU" sz="1400" b="1" dirty="0">
                <a:solidFill>
                  <a:srgbClr val="E27100"/>
                </a:solidFill>
                <a:cs typeface="Gill Sans" panose="020B0502020104020203"/>
              </a:endParaRPr>
            </a:p>
            <a:p>
              <a:pPr lvl="0"/>
              <a:endParaRPr lang="ru-RU" sz="1400" b="1" dirty="0">
                <a:solidFill>
                  <a:srgbClr val="E27100"/>
                </a:solidFill>
                <a:cs typeface="Gill Sans" panose="020B0502020104020203"/>
              </a:endParaRPr>
            </a:p>
            <a:p>
              <a:pPr lvl="0"/>
              <a:r>
                <a:rPr lang="ru-RU" sz="1400" b="1" dirty="0">
                  <a:solidFill>
                    <a:schemeClr val="bg1"/>
                  </a:solidFill>
                  <a:cs typeface="Gill Sans" panose="020B0502020104020203"/>
                </a:rPr>
                <a:t>▪ Год постройки и год ввода в эксплуатацию отсутствуют либо имеют некорректный или неоднозначный вид - </a:t>
              </a:r>
              <a:r>
                <a:rPr lang="ru-RU" sz="1400" b="1" dirty="0">
                  <a:solidFill>
                    <a:srgbClr val="E27100"/>
                  </a:solidFill>
                  <a:cs typeface="Gill Sans" panose="020B0502020104020203"/>
                </a:rPr>
                <a:t>292 154 объекта недвижимости.</a:t>
              </a:r>
              <a:endParaRPr lang="ru-RU" sz="1400" b="1" dirty="0">
                <a:solidFill>
                  <a:srgbClr val="E27100"/>
                </a:solidFill>
                <a:cs typeface="Gill Sans" panose="020B0502020104020203"/>
              </a:endParaRPr>
            </a:p>
            <a:p>
              <a:pPr lvl="0"/>
              <a:endParaRPr lang="ru-RU" sz="1400" b="1" dirty="0">
                <a:solidFill>
                  <a:srgbClr val="E27100"/>
                </a:solidFill>
                <a:cs typeface="Gill Sans" panose="020B0502020104020203"/>
              </a:endParaRPr>
            </a:p>
            <a:p>
              <a:pPr lvl="0"/>
              <a:r>
                <a:rPr lang="ru-RU" sz="1400" b="1" dirty="0">
                  <a:solidFill>
                    <a:schemeClr val="bg1"/>
                  </a:solidFill>
                  <a:cs typeface="Gill Sans" panose="020B0502020104020203"/>
                </a:rPr>
                <a:t>▪ Отсутствует информация о материале стен - </a:t>
              </a:r>
              <a:r>
                <a:rPr lang="ru-RU" sz="1400" b="1" dirty="0">
                  <a:solidFill>
                    <a:srgbClr val="E27100"/>
                  </a:solidFill>
                  <a:cs typeface="Gill Sans" panose="020B0502020104020203"/>
                </a:rPr>
                <a:t>144 222 объектов недвижимости.</a:t>
              </a:r>
              <a:endParaRPr lang="ru-RU" sz="1400" b="1" dirty="0">
                <a:solidFill>
                  <a:srgbClr val="E27100"/>
                </a:solidFill>
                <a:cs typeface="Gill Sans" panose="020B0502020104020203"/>
              </a:endParaRPr>
            </a:p>
            <a:p>
              <a:pPr lvl="0"/>
              <a:endParaRPr lang="ru-RU" sz="1400" b="1" dirty="0">
                <a:solidFill>
                  <a:srgbClr val="E27100"/>
                </a:solidFill>
                <a:cs typeface="Gill Sans" panose="020B0502020104020203"/>
              </a:endParaRPr>
            </a:p>
            <a:p>
              <a:pPr lvl="0"/>
              <a:r>
                <a:rPr lang="ru-RU" sz="1400" b="1" dirty="0">
                  <a:solidFill>
                    <a:schemeClr val="bg1"/>
                  </a:solidFill>
                  <a:cs typeface="Gill Sans" panose="020B0502020104020203"/>
                </a:rPr>
                <a:t>▪ Количество надземных этажей и количество подземных этажей отсутствуют либо имеют некорректный или неоднозначный вид - </a:t>
              </a:r>
              <a:r>
                <a:rPr lang="ru-RU" sz="1400" b="1" dirty="0">
                  <a:solidFill>
                    <a:srgbClr val="E27100"/>
                  </a:solidFill>
                  <a:cs typeface="Gill Sans" panose="020B0502020104020203"/>
                </a:rPr>
                <a:t>87 984 объекта недвижимости.</a:t>
              </a:r>
              <a:endParaRPr lang="ru-RU" sz="1400" b="1" dirty="0">
                <a:solidFill>
                  <a:srgbClr val="E27100"/>
                </a:solidFill>
                <a:cs typeface="Gill Sans" panose="020B0502020104020203"/>
              </a:endParaRPr>
            </a:p>
            <a:p>
              <a:pPr lvl="0"/>
              <a:endParaRPr lang="ru-RU" sz="1400" b="1" dirty="0">
                <a:solidFill>
                  <a:srgbClr val="E27100"/>
                </a:solidFill>
                <a:cs typeface="Gill Sans" panose="020B0502020104020203"/>
              </a:endParaRPr>
            </a:p>
            <a:p>
              <a:pPr lvl="0"/>
              <a:r>
                <a:rPr lang="ru-RU" sz="1400" b="1" dirty="0">
                  <a:solidFill>
                    <a:schemeClr val="bg1"/>
                  </a:solidFill>
                  <a:cs typeface="Gill Sans" panose="020B0502020104020203"/>
                </a:rPr>
                <a:t>▪ Номер этажа и тип этажа отсутствуют либо имеют некорректный или неоднозначный вид - </a:t>
              </a:r>
              <a:r>
                <a:rPr lang="ru-RU" sz="1400" b="1" dirty="0">
                  <a:solidFill>
                    <a:srgbClr val="E27100"/>
                  </a:solidFill>
                  <a:cs typeface="Gill Sans" panose="020B0502020104020203"/>
                </a:rPr>
                <a:t>8 310 объектов недвижимости.</a:t>
              </a:r>
              <a:endParaRPr lang="ru-RU" sz="1400" b="1" dirty="0">
                <a:solidFill>
                  <a:schemeClr val="bg1"/>
                </a:solidFill>
                <a:cs typeface="Gill Sans" panose="020B0502020104020203"/>
              </a:endParaRPr>
            </a:p>
          </p:txBody>
        </p:sp>
      </p:gr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950BC0A6-5567-4820-857B-8C3DBBAEA384}" type="slidenum">
              <a:rPr lang="ru-RU" sz="1600" b="1">
                <a:solidFill>
                  <a:schemeClr val="accent1">
                    <a:lumMod val="75000"/>
                  </a:schemeClr>
                </a:solidFill>
              </a:rPr>
            </a:fld>
            <a:endParaRPr lang="ru-RU" sz="1600" b="1" dirty="0">
              <a:solidFill>
                <a:schemeClr val="accent1">
                  <a:lumMod val="75000"/>
                </a:schemeClr>
              </a:solidFill>
            </a:endParaRPr>
          </a:p>
        </p:txBody>
      </p:sp>
      <p:sp>
        <p:nvSpPr>
          <p:cNvPr id="4" name="Прямоугольник 1"/>
          <p:cNvSpPr>
            <a:spLocks noChangeAspect="1"/>
          </p:cNvSpPr>
          <p:nvPr/>
        </p:nvSpPr>
        <p:spPr>
          <a:xfrm>
            <a:off x="0" y="336809"/>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ПРИМЕР НЕОДНОЗНАЧНОЙ ХАРАКТЕРИСТИКИ ЗЕМЕЛЬНОГО УЧАСТКА</a:t>
            </a:r>
            <a:endParaRPr lang="ru-RU" sz="1600" b="1" dirty="0">
              <a:solidFill>
                <a:schemeClr val="bg1"/>
              </a:solidFill>
              <a:cs typeface="Gill Sans" panose="020B0502020104020203"/>
            </a:endParaRPr>
          </a:p>
        </p:txBody>
      </p:sp>
      <p:sp>
        <p:nvSpPr>
          <p:cNvPr id="3" name="Прямоугольник 2"/>
          <p:cNvSpPr/>
          <p:nvPr/>
        </p:nvSpPr>
        <p:spPr>
          <a:xfrm>
            <a:off x="364121" y="1340825"/>
            <a:ext cx="3594676" cy="1738938"/>
          </a:xfrm>
          <a:prstGeom prst="rect">
            <a:avLst/>
          </a:prstGeom>
        </p:spPr>
        <p:txBody>
          <a:bodyPr wrap="square">
            <a:spAutoFit/>
          </a:bodyPr>
          <a:lstStyle/>
          <a:p>
            <a:r>
              <a:rPr lang="ru-RU" sz="1400" b="1" dirty="0">
                <a:latin typeface="Arial" panose="020B0604020202020204" pitchFamily="34" charset="0"/>
                <a:cs typeface="Arial" panose="020B0604020202020204" pitchFamily="34" charset="0"/>
              </a:rPr>
              <a:t>Данные ЕГРН:</a:t>
            </a:r>
            <a:endParaRPr lang="ru-RU" sz="1400" b="1" dirty="0">
              <a:latin typeface="Arial" panose="020B0604020202020204" pitchFamily="34" charset="0"/>
              <a:cs typeface="Arial" panose="020B0604020202020204" pitchFamily="34" charset="0"/>
            </a:endParaRPr>
          </a:p>
          <a:p>
            <a:r>
              <a:rPr lang="ru-RU" sz="1200" b="1" dirty="0">
                <a:latin typeface="Arial" panose="020B0604020202020204" pitchFamily="34" charset="0"/>
                <a:cs typeface="Arial" panose="020B0604020202020204" pitchFamily="34" charset="0"/>
              </a:rPr>
              <a:t>Адрес:</a:t>
            </a:r>
            <a:r>
              <a:rPr lang="ru-RU" sz="1200" dirty="0">
                <a:latin typeface="Arial" panose="020B0604020202020204" pitchFamily="34" charset="0"/>
                <a:cs typeface="Arial" panose="020B0604020202020204" pitchFamily="34" charset="0"/>
              </a:rPr>
              <a:t> Российская Федерация, Красноярский край, </a:t>
            </a:r>
            <a:r>
              <a:rPr lang="ru-RU" sz="1200" b="1" dirty="0">
                <a:solidFill>
                  <a:srgbClr val="E27100"/>
                </a:solidFill>
                <a:latin typeface="Arial" panose="020B0604020202020204" pitchFamily="34" charset="0"/>
                <a:cs typeface="Arial" panose="020B0604020202020204" pitchFamily="34" charset="0"/>
              </a:rPr>
              <a:t>г. Красноярск, </a:t>
            </a:r>
            <a:r>
              <a:rPr lang="ru-RU" sz="1200" b="1" dirty="0" err="1">
                <a:solidFill>
                  <a:srgbClr val="E27100"/>
                </a:solidFill>
                <a:latin typeface="Arial" panose="020B0604020202020204" pitchFamily="34" charset="0"/>
                <a:cs typeface="Arial" panose="020B0604020202020204" pitchFamily="34" charset="0"/>
              </a:rPr>
              <a:t>с.т</a:t>
            </a:r>
            <a:r>
              <a:rPr lang="ru-RU" sz="1200" b="1" dirty="0">
                <a:solidFill>
                  <a:srgbClr val="E27100"/>
                </a:solidFill>
                <a:latin typeface="Arial" panose="020B0604020202020204" pitchFamily="34" charset="0"/>
                <a:cs typeface="Arial" panose="020B0604020202020204" pitchFamily="34" charset="0"/>
              </a:rPr>
              <a:t>. "Енисей"</a:t>
            </a:r>
            <a:r>
              <a:rPr lang="ru-RU" sz="1200" dirty="0">
                <a:latin typeface="Arial" panose="020B0604020202020204" pitchFamily="34" charset="0"/>
                <a:cs typeface="Arial" panose="020B0604020202020204" pitchFamily="34" charset="0"/>
              </a:rPr>
              <a:t>, участок № 119</a:t>
            </a:r>
            <a:endParaRPr lang="ru-RU" sz="1200" dirty="0">
              <a:latin typeface="Arial" panose="020B0604020202020204" pitchFamily="34" charset="0"/>
              <a:cs typeface="Arial" panose="020B0604020202020204" pitchFamily="34" charset="0"/>
            </a:endParaRPr>
          </a:p>
          <a:p>
            <a:r>
              <a:rPr lang="ru-RU" sz="1200" b="1" dirty="0">
                <a:latin typeface="Arial" panose="020B0604020202020204" pitchFamily="34" charset="0"/>
                <a:cs typeface="Arial" panose="020B0604020202020204" pitchFamily="34" charset="0"/>
              </a:rPr>
              <a:t>Площадь:</a:t>
            </a:r>
            <a:r>
              <a:rPr lang="ru-RU" sz="1200" dirty="0">
                <a:latin typeface="Arial" panose="020B0604020202020204" pitchFamily="34" charset="0"/>
                <a:cs typeface="Arial" panose="020B0604020202020204" pitchFamily="34" charset="0"/>
              </a:rPr>
              <a:t> 880 кв. м</a:t>
            </a:r>
            <a:endParaRPr lang="ru-RU" sz="1200" dirty="0">
              <a:latin typeface="Arial" panose="020B0604020202020204" pitchFamily="34" charset="0"/>
              <a:cs typeface="Arial" panose="020B0604020202020204" pitchFamily="34" charset="0"/>
            </a:endParaRPr>
          </a:p>
          <a:p>
            <a:r>
              <a:rPr lang="ru-RU" sz="1200" b="1" dirty="0">
                <a:latin typeface="Arial" panose="020B0604020202020204" pitchFamily="34" charset="0"/>
                <a:cs typeface="Arial" panose="020B0604020202020204" pitchFamily="34" charset="0"/>
              </a:rPr>
              <a:t>Категория земель: </a:t>
            </a:r>
            <a:r>
              <a:rPr lang="ru-RU" sz="1200" dirty="0">
                <a:latin typeface="Arial" panose="020B0604020202020204" pitchFamily="34" charset="0"/>
                <a:cs typeface="Arial" panose="020B0604020202020204" pitchFamily="34" charset="0"/>
              </a:rPr>
              <a:t>Земли населённых пунктов</a:t>
            </a:r>
            <a:endParaRPr lang="ru-RU" sz="1200" dirty="0">
              <a:latin typeface="Arial" panose="020B0604020202020204" pitchFamily="34" charset="0"/>
              <a:cs typeface="Arial" panose="020B0604020202020204" pitchFamily="34" charset="0"/>
            </a:endParaRPr>
          </a:p>
          <a:p>
            <a:r>
              <a:rPr lang="ru-RU" sz="1200" b="1" dirty="0">
                <a:latin typeface="Arial" panose="020B0604020202020204" pitchFamily="34" charset="0"/>
                <a:cs typeface="Arial" panose="020B0604020202020204" pitchFamily="34" charset="0"/>
              </a:rPr>
              <a:t>Кадастровый номер:  </a:t>
            </a:r>
            <a:r>
              <a:rPr lang="ru-RU" sz="1200" dirty="0">
                <a:latin typeface="Arial" panose="020B0604020202020204" pitchFamily="34" charset="0"/>
                <a:cs typeface="Arial" panose="020B0604020202020204" pitchFamily="34" charset="0"/>
              </a:rPr>
              <a:t>24:50:0100495:85</a:t>
            </a:r>
            <a:endParaRPr lang="ru-RU" sz="1200" dirty="0">
              <a:latin typeface="Arial" panose="020B0604020202020204" pitchFamily="34" charset="0"/>
              <a:cs typeface="Arial" panose="020B0604020202020204" pitchFamily="34" charset="0"/>
            </a:endParaRPr>
          </a:p>
          <a:p>
            <a:r>
              <a:rPr lang="ru-RU" sz="1200" b="1" dirty="0">
                <a:latin typeface="Arial" panose="020B0604020202020204" pitchFamily="34" charset="0"/>
                <a:cs typeface="Arial" panose="020B0604020202020204" pitchFamily="34" charset="0"/>
              </a:rPr>
              <a:t>Кадастровый квартал: </a:t>
            </a:r>
            <a:r>
              <a:rPr lang="ru-RU" sz="1200" dirty="0">
                <a:latin typeface="Arial" panose="020B0604020202020204" pitchFamily="34" charset="0"/>
                <a:cs typeface="Arial" panose="020B0604020202020204" pitchFamily="34" charset="0"/>
              </a:rPr>
              <a:t>24:11:0000000</a:t>
            </a:r>
            <a:endParaRPr lang="ru-RU" sz="1200" dirty="0">
              <a:latin typeface="Arial" panose="020B0604020202020204" pitchFamily="34" charset="0"/>
              <a:cs typeface="Arial" panose="020B0604020202020204" pitchFamily="34" charset="0"/>
            </a:endParaRPr>
          </a:p>
          <a:p>
            <a:pPr lvl="0"/>
            <a:endParaRPr lang="ru-RU" sz="900" b="1" dirty="0">
              <a:latin typeface="Arial" panose="020B0604020202020204" pitchFamily="34" charset="0"/>
              <a:cs typeface="Arial" panose="020B0604020202020204" pitchFamily="34" charset="0"/>
            </a:endParaRPr>
          </a:p>
        </p:txBody>
      </p:sp>
      <p:sp>
        <p:nvSpPr>
          <p:cNvPr id="5" name="Прямоугольник: скругленные углы 4"/>
          <p:cNvSpPr/>
          <p:nvPr/>
        </p:nvSpPr>
        <p:spPr>
          <a:xfrm>
            <a:off x="323528" y="3086554"/>
            <a:ext cx="3451618" cy="1566582"/>
          </a:xfrm>
          <a:prstGeom prst="roundRect">
            <a:avLst/>
          </a:prstGeom>
        </p:spPr>
        <p:style>
          <a:lnRef idx="1">
            <a:schemeClr val="accent1"/>
          </a:lnRef>
          <a:fillRef idx="3">
            <a:schemeClr val="accent1"/>
          </a:fillRef>
          <a:effectRef idx="2">
            <a:schemeClr val="accent1"/>
          </a:effectRef>
          <a:fontRef idx="minor">
            <a:schemeClr val="lt1"/>
          </a:fontRef>
        </p:style>
        <p:txBody>
          <a:bodyPr spcFirstLastPara="0" vert="horz" wrap="square" lIns="76200" tIns="76200" rIns="76200" bIns="76200" numCol="1" spcCol="1270" anchor="t" anchorCtr="0">
            <a:noAutofit/>
          </a:bodyPr>
          <a:lstStyle/>
          <a:p>
            <a:r>
              <a:rPr lang="ru-RU" sz="1200" dirty="0">
                <a:solidFill>
                  <a:schemeClr val="bg1"/>
                </a:solidFill>
                <a:cs typeface="Times New Roman" panose="02020603050405020304" pitchFamily="18" charset="0"/>
              </a:rPr>
              <a:t>В соответствии с  данными ЕГРН объект расположен в г. Красноярске, при использовании указанных данных о местоположении объект мог быть отнесен к неверной группе расчета, для которой </a:t>
            </a:r>
            <a:r>
              <a:rPr lang="ru-RU" sz="1200" b="1" dirty="0">
                <a:solidFill>
                  <a:srgbClr val="E27100"/>
                </a:solidFill>
                <a:cs typeface="Times New Roman" panose="02020603050405020304" pitchFamily="18" charset="0"/>
              </a:rPr>
              <a:t>кадастровая стоимость составила бы 561 440 руб. (УПКС 638 руб./</a:t>
            </a:r>
            <a:r>
              <a:rPr lang="ru-RU" sz="1200" b="1" dirty="0" err="1">
                <a:solidFill>
                  <a:srgbClr val="E27100"/>
                </a:solidFill>
                <a:cs typeface="Times New Roman" panose="02020603050405020304" pitchFamily="18" charset="0"/>
              </a:rPr>
              <a:t>кв.м</a:t>
            </a:r>
            <a:r>
              <a:rPr lang="ru-RU" sz="1200" b="1" dirty="0">
                <a:solidFill>
                  <a:srgbClr val="E27100"/>
                </a:solidFill>
                <a:cs typeface="Times New Roman" panose="02020603050405020304" pitchFamily="18" charset="0"/>
              </a:rPr>
              <a:t>). </a:t>
            </a:r>
            <a:endParaRPr lang="ru-RU" sz="1200" b="1" dirty="0">
              <a:solidFill>
                <a:srgbClr val="E27100"/>
              </a:solidFill>
              <a:cs typeface="Times New Roman" panose="02020603050405020304" pitchFamily="18" charset="0"/>
            </a:endParaRPr>
          </a:p>
        </p:txBody>
      </p:sp>
      <p:sp>
        <p:nvSpPr>
          <p:cNvPr id="7" name="Прямоугольник: скругленные углы 6"/>
          <p:cNvSpPr/>
          <p:nvPr/>
        </p:nvSpPr>
        <p:spPr>
          <a:xfrm>
            <a:off x="4213618" y="1272981"/>
            <a:ext cx="4473182" cy="1932913"/>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spcFirstLastPara="0" vert="horz" wrap="square" lIns="99568" tIns="56896" rIns="99568" bIns="56896" numCol="1" spcCol="1270" anchor="ctr" anchorCtr="0">
            <a:noAutofit/>
          </a:bodyPr>
          <a:lstStyle/>
          <a:p>
            <a:r>
              <a:rPr lang="ru-RU" sz="1400" b="1" dirty="0">
                <a:solidFill>
                  <a:schemeClr val="tx1"/>
                </a:solidFill>
              </a:rPr>
              <a:t>При анализе перечня выявлено несоответствие кадастрового района в кадастровом номере и квартале объекта.</a:t>
            </a:r>
            <a:endParaRPr lang="ru-RU" sz="1400" b="1" dirty="0">
              <a:solidFill>
                <a:schemeClr val="tx1"/>
              </a:solidFill>
            </a:endParaRPr>
          </a:p>
          <a:p>
            <a:r>
              <a:rPr lang="ru-RU" sz="1400" b="1" dirty="0">
                <a:solidFill>
                  <a:schemeClr val="tx1"/>
                </a:solidFill>
              </a:rPr>
              <a:t>Местоположение уточнено по публичной кадастровой карте, окружающие объекты – земли сельскохозяйственного назначения, в результате анализа объект отнесен к межселенной территории Емельяновского района.  </a:t>
            </a:r>
            <a:endParaRPr lang="ru-RU" sz="1400" b="1" dirty="0">
              <a:solidFill>
                <a:schemeClr val="tx1"/>
              </a:solidFill>
            </a:endParaRPr>
          </a:p>
        </p:txBody>
      </p:sp>
      <p:pic>
        <p:nvPicPr>
          <p:cNvPr id="8" name="Рисунок 7"/>
          <p:cNvPicPr>
            <a:picLocks noChangeAspect="1"/>
          </p:cNvPicPr>
          <p:nvPr/>
        </p:nvPicPr>
        <p:blipFill rotWithShape="1">
          <a:blip r:embed="rId1"/>
          <a:srcRect t="15271"/>
          <a:stretch>
            <a:fillRect/>
          </a:stretch>
        </p:blipFill>
        <p:spPr>
          <a:xfrm>
            <a:off x="4103784" y="3581646"/>
            <a:ext cx="4676096" cy="2431011"/>
          </a:xfrm>
          <a:prstGeom prst="rect">
            <a:avLst/>
          </a:prstGeom>
        </p:spPr>
      </p:pic>
      <p:sp>
        <p:nvSpPr>
          <p:cNvPr id="9" name="Прямоугольник: скругленные углы 8"/>
          <p:cNvSpPr/>
          <p:nvPr/>
        </p:nvSpPr>
        <p:spPr>
          <a:xfrm>
            <a:off x="364120" y="4797152"/>
            <a:ext cx="3411025" cy="1368152"/>
          </a:xfrm>
          <a:prstGeom prst="roundRect">
            <a:avLst/>
          </a:prstGeom>
        </p:spPr>
        <p:style>
          <a:lnRef idx="1">
            <a:schemeClr val="accent1"/>
          </a:lnRef>
          <a:fillRef idx="3">
            <a:schemeClr val="accent1"/>
          </a:fillRef>
          <a:effectRef idx="2">
            <a:schemeClr val="accent1"/>
          </a:effectRef>
          <a:fontRef idx="minor">
            <a:schemeClr val="lt1"/>
          </a:fontRef>
        </p:style>
        <p:txBody>
          <a:bodyPr spcFirstLastPara="0" vert="horz" wrap="square" lIns="76200" tIns="76200" rIns="76200" bIns="76200" numCol="1" spcCol="1270" anchor="t" anchorCtr="0">
            <a:noAutofit/>
          </a:bodyPr>
          <a:lstStyle/>
          <a:p>
            <a:r>
              <a:rPr lang="ru-RU" sz="1200" dirty="0">
                <a:solidFill>
                  <a:schemeClr val="bg1"/>
                </a:solidFill>
                <a:cs typeface="Times New Roman" panose="02020603050405020304" pitchFamily="18" charset="0"/>
              </a:rPr>
              <a:t>В результате проведенного анализа и отнесения к верной группе расчета, соответствующей фактическому местоположению объекта, </a:t>
            </a:r>
            <a:r>
              <a:rPr lang="ru-RU" sz="1200" b="1" dirty="0">
                <a:solidFill>
                  <a:srgbClr val="FF9933"/>
                </a:solidFill>
                <a:cs typeface="Times New Roman" panose="02020603050405020304" pitchFamily="18" charset="0"/>
              </a:rPr>
              <a:t>кадастровая стоимость составила 282 392 руб. (</a:t>
            </a:r>
            <a:r>
              <a:rPr lang="ru-RU" sz="1200" b="1">
                <a:solidFill>
                  <a:srgbClr val="FF9933"/>
                </a:solidFill>
                <a:cs typeface="Times New Roman" panose="02020603050405020304" pitchFamily="18" charset="0"/>
              </a:rPr>
              <a:t>УПКС 320,9 </a:t>
            </a:r>
            <a:r>
              <a:rPr lang="ru-RU" sz="1200" b="1" dirty="0">
                <a:solidFill>
                  <a:srgbClr val="FF9933"/>
                </a:solidFill>
                <a:cs typeface="Times New Roman" panose="02020603050405020304" pitchFamily="18" charset="0"/>
              </a:rPr>
              <a:t>руб./</a:t>
            </a:r>
            <a:r>
              <a:rPr lang="ru-RU" sz="1200" b="1" dirty="0" err="1">
                <a:solidFill>
                  <a:srgbClr val="FF9933"/>
                </a:solidFill>
                <a:cs typeface="Times New Roman" panose="02020603050405020304" pitchFamily="18" charset="0"/>
              </a:rPr>
              <a:t>кв.м</a:t>
            </a:r>
            <a:r>
              <a:rPr lang="ru-RU" sz="1200" b="1" dirty="0">
                <a:solidFill>
                  <a:srgbClr val="FF9933"/>
                </a:solidFill>
                <a:cs typeface="Times New Roman" panose="02020603050405020304" pitchFamily="18" charset="0"/>
              </a:rPr>
              <a:t>).</a:t>
            </a:r>
            <a:endParaRPr lang="ru-RU" sz="1200" b="1" dirty="0">
              <a:solidFill>
                <a:srgbClr val="FF9933"/>
              </a:solidFill>
              <a:cs typeface="Times New Roman" panose="02020603050405020304" pitchFamily="18" charset="0"/>
            </a:endParaRPr>
          </a:p>
        </p:txBody>
      </p:sp>
      <p:sp>
        <p:nvSpPr>
          <p:cNvPr id="12" name="Капля 11"/>
          <p:cNvSpPr/>
          <p:nvPr/>
        </p:nvSpPr>
        <p:spPr>
          <a:xfrm>
            <a:off x="7620000" y="307359"/>
            <a:ext cx="1167778" cy="1075967"/>
          </a:xfrm>
          <a:prstGeom prst="teardrop">
            <a:avLst/>
          </a:prstGeom>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ru-RU" sz="1400" b="1" dirty="0"/>
              <a:t>Выявлено в рамках ГКО</a:t>
            </a:r>
            <a:endParaRPr lang="ru-RU" sz="1400" b="1" dirty="0"/>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950BC0A6-5567-4820-857B-8C3DBBAEA384}" type="slidenum">
              <a:rPr lang="ru-RU" sz="1600" b="1">
                <a:solidFill>
                  <a:schemeClr val="accent1">
                    <a:lumMod val="75000"/>
                  </a:schemeClr>
                </a:solidFill>
              </a:rPr>
            </a:fld>
            <a:endParaRPr lang="ru-RU" sz="1600" b="1" dirty="0">
              <a:solidFill>
                <a:schemeClr val="accent1">
                  <a:lumMod val="75000"/>
                </a:schemeClr>
              </a:solidFill>
            </a:endParaRPr>
          </a:p>
        </p:txBody>
      </p:sp>
      <p:sp>
        <p:nvSpPr>
          <p:cNvPr id="4" name="Прямоугольник 1"/>
          <p:cNvSpPr>
            <a:spLocks noChangeAspect="1"/>
          </p:cNvSpPr>
          <p:nvPr/>
        </p:nvSpPr>
        <p:spPr>
          <a:xfrm>
            <a:off x="0" y="336809"/>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ПРИМЕР НЕОДНОЗНАЧНОЙ ХАРАКТЕРИСТИКИ ЗЕМЕЛЬНОГО УЧАСТКА</a:t>
            </a:r>
            <a:endParaRPr lang="ru-RU" sz="1600" b="1" dirty="0">
              <a:solidFill>
                <a:schemeClr val="bg1"/>
              </a:solidFill>
              <a:cs typeface="Gill Sans" panose="020B0502020104020203"/>
            </a:endParaRPr>
          </a:p>
        </p:txBody>
      </p:sp>
      <p:sp>
        <p:nvSpPr>
          <p:cNvPr id="12" name="Капля 11"/>
          <p:cNvSpPr/>
          <p:nvPr/>
        </p:nvSpPr>
        <p:spPr>
          <a:xfrm>
            <a:off x="7524328" y="307359"/>
            <a:ext cx="1263450" cy="1075967"/>
          </a:xfrm>
          <a:prstGeom prst="teardrop">
            <a:avLst/>
          </a:prstGeom>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ru-RU" sz="1300" b="1" dirty="0"/>
              <a:t>Исправлено</a:t>
            </a:r>
            <a:r>
              <a:rPr lang="ru-RU" sz="1400" b="1" dirty="0"/>
              <a:t> по статье 21</a:t>
            </a:r>
            <a:endParaRPr lang="ru-RU" sz="1400" b="1" dirty="0"/>
          </a:p>
        </p:txBody>
      </p:sp>
      <p:sp>
        <p:nvSpPr>
          <p:cNvPr id="5" name="TextBox 4"/>
          <p:cNvSpPr txBox="1"/>
          <p:nvPr/>
        </p:nvSpPr>
        <p:spPr>
          <a:xfrm>
            <a:off x="251520" y="1196752"/>
            <a:ext cx="4572000" cy="1754326"/>
          </a:xfrm>
          <a:prstGeom prst="rect">
            <a:avLst/>
          </a:prstGeom>
          <a:noFill/>
        </p:spPr>
        <p:txBody>
          <a:bodyPr wrap="square">
            <a:spAutoFit/>
          </a:bodyPr>
          <a:lstStyle/>
          <a:p>
            <a:r>
              <a:rPr lang="ru-RU" sz="1200" b="1" dirty="0">
                <a:latin typeface="Arial" panose="020B0604020202020204" pitchFamily="34" charset="0"/>
                <a:cs typeface="Arial" panose="020B0604020202020204" pitchFamily="34" charset="0"/>
              </a:rPr>
              <a:t>Данные ЕГРН:</a:t>
            </a:r>
            <a:endParaRPr lang="ru-RU" sz="1200" b="1" dirty="0">
              <a:latin typeface="Arial" panose="020B0604020202020204" pitchFamily="34" charset="0"/>
              <a:cs typeface="Arial" panose="020B0604020202020204" pitchFamily="34" charset="0"/>
            </a:endParaRPr>
          </a:p>
          <a:p>
            <a:r>
              <a:rPr lang="ru-RU" sz="1200" b="1" dirty="0">
                <a:latin typeface="Arial" panose="020B0604020202020204" pitchFamily="34" charset="0"/>
                <a:cs typeface="Arial" panose="020B0604020202020204" pitchFamily="34" charset="0"/>
              </a:rPr>
              <a:t>Адрес:</a:t>
            </a:r>
            <a:r>
              <a:rPr lang="ru-RU" sz="1200" dirty="0">
                <a:latin typeface="Arial" panose="020B0604020202020204" pitchFamily="34" charset="0"/>
                <a:cs typeface="Arial" panose="020B0604020202020204" pitchFamily="34" charset="0"/>
              </a:rPr>
              <a:t> Красноярский край, г. Красноярск, </a:t>
            </a:r>
            <a:r>
              <a:rPr lang="ru-RU" sz="1200" dirty="0" err="1">
                <a:latin typeface="Arial" panose="020B0604020202020204" pitchFamily="34" charset="0"/>
                <a:cs typeface="Arial" panose="020B0604020202020204" pitchFamily="34" charset="0"/>
              </a:rPr>
              <a:t>с.т</a:t>
            </a:r>
            <a:r>
              <a:rPr lang="ru-RU" sz="1200" dirty="0">
                <a:latin typeface="Arial" panose="020B0604020202020204" pitchFamily="34" charset="0"/>
                <a:cs typeface="Arial" panose="020B0604020202020204" pitchFamily="34" charset="0"/>
              </a:rPr>
              <a:t>. «Лесник», земельный участок № 238</a:t>
            </a:r>
            <a:endParaRPr lang="ru-RU" sz="1200" dirty="0">
              <a:latin typeface="Arial" panose="020B0604020202020204" pitchFamily="34" charset="0"/>
              <a:cs typeface="Arial" panose="020B0604020202020204" pitchFamily="34" charset="0"/>
            </a:endParaRPr>
          </a:p>
          <a:p>
            <a:r>
              <a:rPr lang="ru-RU" sz="1200" b="1" dirty="0">
                <a:latin typeface="Arial" panose="020B0604020202020204" pitchFamily="34" charset="0"/>
                <a:cs typeface="Arial" panose="020B0604020202020204" pitchFamily="34" charset="0"/>
              </a:rPr>
              <a:t>Площадь:</a:t>
            </a:r>
            <a:r>
              <a:rPr lang="ru-RU" sz="1200" dirty="0">
                <a:latin typeface="Arial" panose="020B0604020202020204" pitchFamily="34" charset="0"/>
                <a:cs typeface="Arial" panose="020B0604020202020204" pitchFamily="34" charset="0"/>
              </a:rPr>
              <a:t> 656 кв. м</a:t>
            </a:r>
            <a:endParaRPr lang="ru-RU" sz="1200" dirty="0">
              <a:latin typeface="Arial" panose="020B0604020202020204" pitchFamily="34" charset="0"/>
              <a:cs typeface="Arial" panose="020B0604020202020204" pitchFamily="34" charset="0"/>
            </a:endParaRPr>
          </a:p>
          <a:p>
            <a:r>
              <a:rPr lang="ru-RU" sz="1200" b="1" dirty="0">
                <a:latin typeface="Arial" panose="020B0604020202020204" pitchFamily="34" charset="0"/>
                <a:cs typeface="Arial" panose="020B0604020202020204" pitchFamily="34" charset="0"/>
              </a:rPr>
              <a:t>Категория земель: </a:t>
            </a:r>
            <a:r>
              <a:rPr lang="ru-RU" sz="1200" dirty="0">
                <a:latin typeface="Arial" panose="020B0604020202020204" pitchFamily="34" charset="0"/>
                <a:cs typeface="Arial" panose="020B0604020202020204" pitchFamily="34" charset="0"/>
              </a:rPr>
              <a:t>Земли населённых пунктов</a:t>
            </a:r>
            <a:endParaRPr lang="ru-RU" sz="1200" dirty="0">
              <a:latin typeface="Arial" panose="020B0604020202020204" pitchFamily="34" charset="0"/>
              <a:cs typeface="Arial" panose="020B0604020202020204" pitchFamily="34" charset="0"/>
            </a:endParaRPr>
          </a:p>
          <a:p>
            <a:r>
              <a:rPr lang="ru-RU" sz="1200" b="1" dirty="0">
                <a:latin typeface="Arial" panose="020B0604020202020204" pitchFamily="34" charset="0"/>
                <a:cs typeface="Arial" panose="020B0604020202020204" pitchFamily="34" charset="0"/>
              </a:rPr>
              <a:t>Кадастровый номер:  </a:t>
            </a:r>
            <a:r>
              <a:rPr lang="ru-RU" sz="1200" dirty="0">
                <a:latin typeface="Arial" panose="020B0604020202020204" pitchFamily="34" charset="0"/>
                <a:cs typeface="Arial" panose="020B0604020202020204" pitchFamily="34" charset="0"/>
              </a:rPr>
              <a:t>24:50:0000000:348629</a:t>
            </a:r>
            <a:endParaRPr lang="ru-RU" sz="1200" dirty="0">
              <a:latin typeface="Arial" panose="020B0604020202020204" pitchFamily="34" charset="0"/>
              <a:cs typeface="Arial" panose="020B0604020202020204" pitchFamily="34" charset="0"/>
            </a:endParaRPr>
          </a:p>
          <a:p>
            <a:r>
              <a:rPr lang="ru-RU" sz="1200" b="1" dirty="0">
                <a:latin typeface="Arial" panose="020B0604020202020204" pitchFamily="34" charset="0"/>
                <a:cs typeface="Arial" panose="020B0604020202020204" pitchFamily="34" charset="0"/>
              </a:rPr>
              <a:t>Кадастровый квартал: </a:t>
            </a:r>
            <a:r>
              <a:rPr lang="ru-RU" sz="1200" dirty="0">
                <a:latin typeface="Arial" panose="020B0604020202020204" pitchFamily="34" charset="0"/>
                <a:cs typeface="Arial" panose="020B0604020202020204" pitchFamily="34" charset="0"/>
              </a:rPr>
              <a:t>24:50:0000000</a:t>
            </a:r>
            <a:endParaRPr lang="ru-RU" sz="1200" dirty="0">
              <a:latin typeface="Arial" panose="020B0604020202020204" pitchFamily="34" charset="0"/>
              <a:cs typeface="Arial" panose="020B0604020202020204" pitchFamily="34" charset="0"/>
            </a:endParaRPr>
          </a:p>
          <a:p>
            <a:r>
              <a:rPr lang="ru-RU" sz="1200" b="1" dirty="0">
                <a:latin typeface="Arial" panose="020B0604020202020204" pitchFamily="34" charset="0"/>
                <a:cs typeface="Arial" panose="020B0604020202020204" pitchFamily="34" charset="0"/>
              </a:rPr>
              <a:t>Разрешенное использование: </a:t>
            </a:r>
            <a:r>
              <a:rPr lang="ru-RU" sz="1200" dirty="0">
                <a:latin typeface="Arial" panose="020B0604020202020204" pitchFamily="34" charset="0"/>
                <a:cs typeface="Arial" panose="020B0604020202020204" pitchFamily="34" charset="0"/>
              </a:rPr>
              <a:t>для ведения садоводства</a:t>
            </a:r>
            <a:endParaRPr lang="ru-RU" sz="1200" dirty="0">
              <a:latin typeface="Arial" panose="020B0604020202020204" pitchFamily="34" charset="0"/>
              <a:cs typeface="Arial" panose="020B0604020202020204" pitchFamily="34" charset="0"/>
            </a:endParaRPr>
          </a:p>
          <a:p>
            <a:endParaRPr lang="ru-RU" sz="1200" dirty="0">
              <a:latin typeface="Arial" panose="020B0604020202020204" pitchFamily="34" charset="0"/>
              <a:cs typeface="Arial" panose="020B0604020202020204" pitchFamily="34" charset="0"/>
            </a:endParaRPr>
          </a:p>
        </p:txBody>
      </p:sp>
      <p:sp>
        <p:nvSpPr>
          <p:cNvPr id="6" name="TextBox 5"/>
          <p:cNvSpPr txBox="1"/>
          <p:nvPr/>
        </p:nvSpPr>
        <p:spPr>
          <a:xfrm>
            <a:off x="4560775" y="1196751"/>
            <a:ext cx="4572000" cy="1569660"/>
          </a:xfrm>
          <a:prstGeom prst="rect">
            <a:avLst/>
          </a:prstGeom>
          <a:noFill/>
        </p:spPr>
        <p:txBody>
          <a:bodyPr wrap="square">
            <a:spAutoFit/>
          </a:bodyPr>
          <a:lstStyle/>
          <a:p>
            <a:r>
              <a:rPr lang="ru-RU" sz="1200" b="1" dirty="0">
                <a:latin typeface="Arial" panose="020B0604020202020204" pitchFamily="34" charset="0"/>
                <a:cs typeface="Arial" panose="020B0604020202020204" pitchFamily="34" charset="0"/>
              </a:rPr>
              <a:t>Данные Заявителя:</a:t>
            </a:r>
            <a:endParaRPr lang="ru-RU" sz="1200" b="1" dirty="0">
              <a:latin typeface="Arial" panose="020B0604020202020204" pitchFamily="34" charset="0"/>
              <a:cs typeface="Arial" panose="020B0604020202020204" pitchFamily="34" charset="0"/>
            </a:endParaRPr>
          </a:p>
          <a:p>
            <a:r>
              <a:rPr lang="ru-RU" sz="1200" b="1" dirty="0">
                <a:latin typeface="Arial" panose="020B0604020202020204" pitchFamily="34" charset="0"/>
                <a:cs typeface="Arial" panose="020B0604020202020204" pitchFamily="34" charset="0"/>
              </a:rPr>
              <a:t>Адрес:</a:t>
            </a:r>
            <a:r>
              <a:rPr lang="ru-RU" sz="1200" dirty="0">
                <a:latin typeface="Arial" panose="020B0604020202020204" pitchFamily="34" charset="0"/>
                <a:cs typeface="Arial" panose="020B0604020202020204" pitchFamily="34" charset="0"/>
              </a:rPr>
              <a:t> Красноярский край, Емельяновский р-он, </a:t>
            </a:r>
            <a:r>
              <a:rPr lang="ru-RU" sz="1200" dirty="0" err="1">
                <a:latin typeface="Arial" panose="020B0604020202020204" pitchFamily="34" charset="0"/>
                <a:cs typeface="Arial" panose="020B0604020202020204" pitchFamily="34" charset="0"/>
              </a:rPr>
              <a:t>ст</a:t>
            </a:r>
            <a:r>
              <a:rPr lang="ru-RU" sz="1200" dirty="0">
                <a:latin typeface="Arial" panose="020B0604020202020204" pitchFamily="34" charset="0"/>
                <a:cs typeface="Arial" panose="020B0604020202020204" pitchFamily="34" charset="0"/>
              </a:rPr>
              <a:t> «Лесник», </a:t>
            </a:r>
            <a:r>
              <a:rPr lang="ru-RU" sz="1200" dirty="0" err="1">
                <a:latin typeface="Arial" panose="020B0604020202020204" pitchFamily="34" charset="0"/>
                <a:cs typeface="Arial" panose="020B0604020202020204" pitchFamily="34" charset="0"/>
              </a:rPr>
              <a:t>жд</a:t>
            </a:r>
            <a:r>
              <a:rPr lang="ru-RU" sz="1200" dirty="0">
                <a:latin typeface="Arial" panose="020B0604020202020204" pitchFamily="34" charset="0"/>
                <a:cs typeface="Arial" panose="020B0604020202020204" pitchFamily="34" charset="0"/>
              </a:rPr>
              <a:t> платформа Лесная, </a:t>
            </a:r>
            <a:r>
              <a:rPr lang="ru-RU" sz="1200" dirty="0" err="1">
                <a:latin typeface="Arial" panose="020B0604020202020204" pitchFamily="34" charset="0"/>
                <a:cs typeface="Arial" panose="020B0604020202020204" pitchFamily="34" charset="0"/>
              </a:rPr>
              <a:t>уч</a:t>
            </a:r>
            <a:r>
              <a:rPr lang="ru-RU" sz="1200" dirty="0">
                <a:latin typeface="Arial" panose="020B0604020202020204" pitchFamily="34" charset="0"/>
                <a:cs typeface="Arial" panose="020B0604020202020204" pitchFamily="34" charset="0"/>
              </a:rPr>
              <a:t>-к 238</a:t>
            </a:r>
            <a:endParaRPr lang="ru-RU" sz="1200" dirty="0">
              <a:latin typeface="Arial" panose="020B0604020202020204" pitchFamily="34" charset="0"/>
              <a:cs typeface="Arial" panose="020B0604020202020204" pitchFamily="34" charset="0"/>
            </a:endParaRPr>
          </a:p>
          <a:p>
            <a:r>
              <a:rPr lang="ru-RU" sz="1200" b="1" dirty="0">
                <a:latin typeface="Arial" panose="020B0604020202020204" pitchFamily="34" charset="0"/>
                <a:cs typeface="Arial" panose="020B0604020202020204" pitchFamily="34" charset="0"/>
              </a:rPr>
              <a:t>Площадь:</a:t>
            </a:r>
            <a:r>
              <a:rPr lang="ru-RU" sz="1200" dirty="0">
                <a:latin typeface="Arial" panose="020B0604020202020204" pitchFamily="34" charset="0"/>
                <a:cs typeface="Arial" panose="020B0604020202020204" pitchFamily="34" charset="0"/>
              </a:rPr>
              <a:t> 656 кв. м</a:t>
            </a:r>
            <a:endParaRPr lang="ru-RU" sz="1200" dirty="0">
              <a:latin typeface="Arial" panose="020B0604020202020204" pitchFamily="34" charset="0"/>
              <a:cs typeface="Arial" panose="020B0604020202020204" pitchFamily="34" charset="0"/>
            </a:endParaRPr>
          </a:p>
          <a:p>
            <a:r>
              <a:rPr lang="ru-RU" sz="1200" b="1" dirty="0">
                <a:latin typeface="Arial" panose="020B0604020202020204" pitchFamily="34" charset="0"/>
                <a:cs typeface="Arial" panose="020B0604020202020204" pitchFamily="34" charset="0"/>
              </a:rPr>
              <a:t>Категория земель: </a:t>
            </a:r>
            <a:r>
              <a:rPr lang="ru-RU" sz="1200" dirty="0">
                <a:latin typeface="Arial" panose="020B0604020202020204" pitchFamily="34" charset="0"/>
                <a:cs typeface="Arial" panose="020B0604020202020204" pitchFamily="34" charset="0"/>
              </a:rPr>
              <a:t>Земли сельскохозяйственного назначения</a:t>
            </a:r>
            <a:endParaRPr lang="ru-RU" sz="1200" dirty="0">
              <a:latin typeface="Arial" panose="020B0604020202020204" pitchFamily="34" charset="0"/>
              <a:cs typeface="Arial" panose="020B0604020202020204" pitchFamily="34" charset="0"/>
            </a:endParaRPr>
          </a:p>
          <a:p>
            <a:r>
              <a:rPr lang="ru-RU" sz="1200" b="1" dirty="0">
                <a:latin typeface="Arial" panose="020B0604020202020204" pitchFamily="34" charset="0"/>
                <a:cs typeface="Arial" panose="020B0604020202020204" pitchFamily="34" charset="0"/>
              </a:rPr>
              <a:t>Кадастровый номер: </a:t>
            </a:r>
            <a:r>
              <a:rPr lang="ru-RU" sz="1200" dirty="0">
                <a:effectLst/>
                <a:latin typeface="Calibri" panose="020F0502020204030204" pitchFamily="34" charset="0"/>
                <a:ea typeface="Calibri" panose="020F0502020204030204" pitchFamily="34" charset="0"/>
                <a:cs typeface="Times New Roman" panose="02020603050405020304" pitchFamily="18" charset="0"/>
              </a:rPr>
              <a:t>24:11:0410302:94</a:t>
            </a:r>
            <a:endParaRPr lang="ru-RU" sz="1200" b="1" dirty="0">
              <a:latin typeface="Arial" panose="020B0604020202020204" pitchFamily="34" charset="0"/>
              <a:cs typeface="Arial" panose="020B0604020202020204" pitchFamily="34" charset="0"/>
            </a:endParaRPr>
          </a:p>
          <a:p>
            <a:r>
              <a:rPr lang="ru-RU" sz="1200" b="1" dirty="0">
                <a:latin typeface="Arial" panose="020B0604020202020204" pitchFamily="34" charset="0"/>
                <a:cs typeface="Arial" panose="020B0604020202020204" pitchFamily="34" charset="0"/>
              </a:rPr>
              <a:t> Разрешенное использование: </a:t>
            </a:r>
            <a:r>
              <a:rPr lang="ru-RU" sz="1200" dirty="0">
                <a:latin typeface="Arial" panose="020B0604020202020204" pitchFamily="34" charset="0"/>
                <a:cs typeface="Arial" panose="020B0604020202020204" pitchFamily="34" charset="0"/>
              </a:rPr>
              <a:t>для ведения садоводства</a:t>
            </a:r>
            <a:endParaRPr lang="ru-RU" sz="1200" dirty="0">
              <a:latin typeface="Arial" panose="020B0604020202020204" pitchFamily="34" charset="0"/>
              <a:cs typeface="Arial" panose="020B0604020202020204" pitchFamily="34" charset="0"/>
            </a:endParaRPr>
          </a:p>
        </p:txBody>
      </p:sp>
      <p:sp>
        <p:nvSpPr>
          <p:cNvPr id="8" name="TextBox 7"/>
          <p:cNvSpPr txBox="1"/>
          <p:nvPr/>
        </p:nvSpPr>
        <p:spPr>
          <a:xfrm>
            <a:off x="4636101" y="2664809"/>
            <a:ext cx="4256379" cy="1661993"/>
          </a:xfrm>
          <a:prstGeom prst="rect">
            <a:avLst/>
          </a:prstGeom>
          <a:noFill/>
        </p:spPr>
        <p:txBody>
          <a:bodyPr wrap="square">
            <a:spAutoFit/>
          </a:bodyPr>
          <a:lstStyle/>
          <a:p>
            <a:pPr indent="450215" algn="just"/>
            <a:r>
              <a:rPr lang="ru-RU" sz="1400" b="1" dirty="0">
                <a:effectLst/>
                <a:latin typeface="Arial" panose="020B0604020202020204" pitchFamily="34" charset="0"/>
                <a:ea typeface="Times New Roman" panose="02020603050405020304" pitchFamily="18" charset="0"/>
                <a:cs typeface="Arial" panose="020B0604020202020204" pitchFamily="34" charset="0"/>
              </a:rPr>
              <a:t>Суть заявления: </a:t>
            </a:r>
            <a:endParaRPr lang="ru-RU" sz="1400" b="1" dirty="0">
              <a:effectLst/>
              <a:latin typeface="Arial" panose="020B0604020202020204" pitchFamily="34" charset="0"/>
              <a:ea typeface="Times New Roman" panose="02020603050405020304" pitchFamily="18" charset="0"/>
              <a:cs typeface="Arial" panose="020B0604020202020204" pitchFamily="34" charset="0"/>
            </a:endParaRPr>
          </a:p>
          <a:p>
            <a:pPr indent="450215" algn="just"/>
            <a:r>
              <a:rPr lang="ru-RU" sz="1200" dirty="0">
                <a:effectLst/>
                <a:latin typeface="Arial" panose="020B0604020202020204" pitchFamily="34" charset="0"/>
                <a:ea typeface="Calibri" panose="020F0502020204030204" pitchFamily="34" charset="0"/>
                <a:cs typeface="Arial" panose="020B0604020202020204" pitchFamily="34" charset="0"/>
              </a:rPr>
              <a:t>Земельный участок фактически находится по адресу: Емельяновский р-он, </a:t>
            </a:r>
            <a:r>
              <a:rPr lang="ru-RU" sz="1200" dirty="0" err="1">
                <a:effectLst/>
                <a:latin typeface="Arial" panose="020B0604020202020204" pitchFamily="34" charset="0"/>
                <a:ea typeface="Calibri" panose="020F0502020204030204" pitchFamily="34" charset="0"/>
                <a:cs typeface="Arial" panose="020B0604020202020204" pitchFamily="34" charset="0"/>
              </a:rPr>
              <a:t>ст</a:t>
            </a:r>
            <a:r>
              <a:rPr lang="ru-RU" sz="1200" dirty="0">
                <a:effectLst/>
                <a:latin typeface="Arial" panose="020B0604020202020204" pitchFamily="34" charset="0"/>
                <a:ea typeface="Calibri" panose="020F0502020204030204" pitchFamily="34" charset="0"/>
                <a:cs typeface="Arial" panose="020B0604020202020204" pitchFamily="34" charset="0"/>
              </a:rPr>
              <a:t> «Лесник», </a:t>
            </a:r>
            <a:r>
              <a:rPr lang="ru-RU" sz="1200" dirty="0" err="1">
                <a:effectLst/>
                <a:latin typeface="Arial" panose="020B0604020202020204" pitchFamily="34" charset="0"/>
                <a:ea typeface="Calibri" panose="020F0502020204030204" pitchFamily="34" charset="0"/>
                <a:cs typeface="Arial" panose="020B0604020202020204" pitchFamily="34" charset="0"/>
              </a:rPr>
              <a:t>жд</a:t>
            </a:r>
            <a:r>
              <a:rPr lang="ru-RU" sz="1200" dirty="0">
                <a:effectLst/>
                <a:latin typeface="Arial" panose="020B0604020202020204" pitchFamily="34" charset="0"/>
                <a:ea typeface="Calibri" panose="020F0502020204030204" pitchFamily="34" charset="0"/>
                <a:cs typeface="Arial" panose="020B0604020202020204" pitchFamily="34" charset="0"/>
              </a:rPr>
              <a:t> платформа Лесная, </a:t>
            </a:r>
            <a:r>
              <a:rPr lang="ru-RU" sz="1200" dirty="0" err="1">
                <a:effectLst/>
                <a:latin typeface="Arial" panose="020B0604020202020204" pitchFamily="34" charset="0"/>
                <a:ea typeface="Calibri" panose="020F0502020204030204" pitchFamily="34" charset="0"/>
                <a:cs typeface="Arial" panose="020B0604020202020204" pitchFamily="34" charset="0"/>
              </a:rPr>
              <a:t>уч</a:t>
            </a:r>
            <a:r>
              <a:rPr lang="ru-RU" sz="1200" dirty="0">
                <a:effectLst/>
                <a:latin typeface="Arial" panose="020B0604020202020204" pitchFamily="34" charset="0"/>
                <a:ea typeface="Calibri" panose="020F0502020204030204" pitchFamily="34" charset="0"/>
                <a:cs typeface="Arial" panose="020B0604020202020204" pitchFamily="34" charset="0"/>
              </a:rPr>
              <a:t>-к 238, но в некоторых документах содержится ошибка в отношении земельного участка. Так же считаю, что кадастровый номер 24:50:0000000:348629 присвоен не верно, кадастровый номер моего земельного участка – 24:11:0410302:94.</a:t>
            </a:r>
            <a:r>
              <a:rPr lang="ru-RU" sz="1200" dirty="0">
                <a:effectLst/>
                <a:latin typeface="Arial" panose="020B0604020202020204" pitchFamily="34" charset="0"/>
                <a:ea typeface="Times New Roman" panose="02020603050405020304" pitchFamily="18" charset="0"/>
                <a:cs typeface="Arial" panose="020B0604020202020204" pitchFamily="34" charset="0"/>
              </a:rPr>
              <a:t> </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10" name="TextBox 9"/>
          <p:cNvSpPr txBox="1"/>
          <p:nvPr/>
        </p:nvSpPr>
        <p:spPr>
          <a:xfrm>
            <a:off x="69183" y="2999456"/>
            <a:ext cx="4515953" cy="3647152"/>
          </a:xfrm>
          <a:prstGeom prst="rect">
            <a:avLst/>
          </a:prstGeom>
          <a:noFill/>
        </p:spPr>
        <p:txBody>
          <a:bodyPr wrap="square">
            <a:spAutoFit/>
          </a:bodyPr>
          <a:lstStyle/>
          <a:p>
            <a:pPr indent="450215" algn="just"/>
            <a:r>
              <a:rPr lang="ru-RU" sz="1050" b="1" dirty="0">
                <a:effectLst/>
                <a:latin typeface="Arial" panose="020B0604020202020204" pitchFamily="34" charset="0"/>
                <a:ea typeface="Times New Roman" panose="02020603050405020304" pitchFamily="18" charset="0"/>
                <a:cs typeface="Arial" panose="020B0604020202020204" pitchFamily="34" charset="0"/>
              </a:rPr>
              <a:t>К заявлению приложены следующие документы, относящиеся непосредственно к земельному участку:</a:t>
            </a:r>
            <a:endParaRPr lang="ru-RU" sz="1050" b="1"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Clr>
                <a:srgbClr val="000000"/>
              </a:buClr>
              <a:buFont typeface="+mj-lt"/>
              <a:buAutoNum type="arabicPeriod"/>
            </a:pPr>
            <a:r>
              <a:rPr lang="ru-RU" sz="1050" dirty="0">
                <a:effectLst/>
                <a:latin typeface="Arial" panose="020B0604020202020204" pitchFamily="34" charset="0"/>
                <a:ea typeface="Times New Roman" panose="02020603050405020304" pitchFamily="18" charset="0"/>
                <a:cs typeface="Arial" panose="020B0604020202020204" pitchFamily="34" charset="0"/>
              </a:rPr>
              <a:t>Договор купли-продажи № 04.09.96 № 1123 (на 1 л.);</a:t>
            </a:r>
            <a:endParaRPr lang="ru-RU" sz="105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Clr>
                <a:srgbClr val="000000"/>
              </a:buClr>
              <a:buFont typeface="+mj-lt"/>
              <a:buAutoNum type="arabicPeriod"/>
            </a:pPr>
            <a:r>
              <a:rPr lang="ru-RU" sz="1050" dirty="0">
                <a:effectLst/>
                <a:latin typeface="Arial" panose="020B0604020202020204" pitchFamily="34" charset="0"/>
                <a:ea typeface="Times New Roman" panose="02020603050405020304" pitchFamily="18" charset="0"/>
                <a:cs typeface="Arial" panose="020B0604020202020204" pitchFamily="34" charset="0"/>
              </a:rPr>
              <a:t>Свидетельство на право собственности на землю №556378 от 18.09.96 (на 1 л.);</a:t>
            </a:r>
            <a:endParaRPr lang="ru-RU" sz="105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Clr>
                <a:srgbClr val="000000"/>
              </a:buClr>
              <a:buFont typeface="+mj-lt"/>
              <a:buAutoNum type="arabicPeriod"/>
            </a:pPr>
            <a:r>
              <a:rPr lang="ru-RU" sz="1050" dirty="0">
                <a:effectLst/>
                <a:latin typeface="Arial" panose="020B0604020202020204" pitchFamily="34" charset="0"/>
                <a:ea typeface="Times New Roman" panose="02020603050405020304" pitchFamily="18" charset="0"/>
                <a:cs typeface="Arial" panose="020B0604020202020204" pitchFamily="34" charset="0"/>
              </a:rPr>
              <a:t>План на участок земли №556378 от 18.09.96 (на 1 л.);</a:t>
            </a:r>
            <a:endParaRPr lang="ru-RU" sz="105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Clr>
                <a:srgbClr val="000000"/>
              </a:buClr>
              <a:buFont typeface="+mj-lt"/>
              <a:buAutoNum type="arabicPeriod"/>
            </a:pPr>
            <a:r>
              <a:rPr lang="ru-RU" sz="1050" dirty="0">
                <a:effectLst/>
                <a:latin typeface="Arial" panose="020B0604020202020204" pitchFamily="34" charset="0"/>
                <a:ea typeface="Times New Roman" panose="02020603050405020304" pitchFamily="18" charset="0"/>
                <a:cs typeface="Arial" panose="020B0604020202020204" pitchFamily="34" charset="0"/>
              </a:rPr>
              <a:t>Справка №706 ООО «Паритет» от 17.03.23 (на 1 л.);</a:t>
            </a:r>
            <a:endParaRPr lang="ru-RU" sz="105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Clr>
                <a:srgbClr val="000000"/>
              </a:buClr>
              <a:buFont typeface="+mj-lt"/>
              <a:buAutoNum type="arabicPeriod"/>
            </a:pPr>
            <a:r>
              <a:rPr lang="ru-RU" sz="1050" dirty="0">
                <a:effectLst/>
                <a:latin typeface="Arial" panose="020B0604020202020204" pitchFamily="34" charset="0"/>
                <a:ea typeface="Times New Roman" panose="02020603050405020304" pitchFamily="18" charset="0"/>
                <a:cs typeface="Arial" panose="020B0604020202020204" pitchFamily="34" charset="0"/>
              </a:rPr>
              <a:t>Свидетельство о праве собственности на долю в общем имуществе супругов, 20.04.2023 № 5031976</a:t>
            </a:r>
            <a:endParaRPr lang="ru-RU" sz="105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Clr>
                <a:srgbClr val="000000"/>
              </a:buClr>
              <a:buFont typeface="+mj-lt"/>
              <a:buAutoNum type="arabicPeriod"/>
            </a:pPr>
            <a:r>
              <a:rPr lang="ru-RU" sz="1050" dirty="0">
                <a:effectLst/>
                <a:latin typeface="Arial" panose="020B0604020202020204" pitchFamily="34" charset="0"/>
                <a:ea typeface="Times New Roman" panose="02020603050405020304" pitchFamily="18" charset="0"/>
                <a:cs typeface="Arial" panose="020B0604020202020204" pitchFamily="34" charset="0"/>
              </a:rPr>
              <a:t>Свидетельство о праве на наследство по закону от 20.04.2023 № 5031976</a:t>
            </a:r>
            <a:endParaRPr lang="ru-RU" sz="105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Clr>
                <a:srgbClr val="000000"/>
              </a:buClr>
              <a:buFont typeface="+mj-lt"/>
              <a:buAutoNum type="arabicPeriod"/>
            </a:pPr>
            <a:r>
              <a:rPr lang="ru-RU" sz="1050" dirty="0">
                <a:effectLst/>
                <a:latin typeface="Arial" panose="020B0604020202020204" pitchFamily="34" charset="0"/>
                <a:ea typeface="Times New Roman" panose="02020603050405020304" pitchFamily="18" charset="0"/>
                <a:cs typeface="Arial" panose="020B0604020202020204" pitchFamily="34" charset="0"/>
              </a:rPr>
              <a:t>Сведения из Единого государственного реестра недвижимости от 26.04.2023 (на 1 л.);</a:t>
            </a:r>
            <a:endParaRPr lang="ru-RU" sz="105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Clr>
                <a:srgbClr val="000000"/>
              </a:buClr>
              <a:buFont typeface="+mj-lt"/>
              <a:buAutoNum type="arabicPeriod"/>
            </a:pPr>
            <a:r>
              <a:rPr lang="ru-RU" sz="1050" dirty="0">
                <a:effectLst/>
                <a:latin typeface="Arial" panose="020B0604020202020204" pitchFamily="34" charset="0"/>
                <a:ea typeface="Times New Roman" panose="02020603050405020304" pitchFamily="18" charset="0"/>
                <a:cs typeface="Arial" panose="020B0604020202020204" pitchFamily="34" charset="0"/>
              </a:rPr>
              <a:t>Отчет об основных сведениях объекта недвижимости от 06.05.2023 (на 3 л.);</a:t>
            </a:r>
            <a:endParaRPr lang="ru-RU" sz="105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Clr>
                <a:srgbClr val="000000"/>
              </a:buClr>
              <a:buFont typeface="+mj-lt"/>
              <a:buAutoNum type="arabicPeriod"/>
            </a:pPr>
            <a:r>
              <a:rPr lang="ru-RU" sz="1050" dirty="0">
                <a:effectLst/>
                <a:latin typeface="Arial" panose="020B0604020202020204" pitchFamily="34" charset="0"/>
                <a:ea typeface="Times New Roman" panose="02020603050405020304" pitchFamily="18" charset="0"/>
                <a:cs typeface="Arial" panose="020B0604020202020204" pitchFamily="34" charset="0"/>
              </a:rPr>
              <a:t>Копия из публичной кадастровой карты (на 1 л.);</a:t>
            </a:r>
            <a:endParaRPr lang="ru-RU" sz="105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Clr>
                <a:srgbClr val="000000"/>
              </a:buClr>
              <a:buFont typeface="+mj-lt"/>
              <a:buAutoNum type="arabicPeriod"/>
            </a:pPr>
            <a:r>
              <a:rPr lang="ru-RU" sz="1050" dirty="0">
                <a:effectLst/>
                <a:latin typeface="Arial" panose="020B0604020202020204" pitchFamily="34" charset="0"/>
                <a:ea typeface="Times New Roman" panose="02020603050405020304" pitchFamily="18" charset="0"/>
                <a:cs typeface="Arial" panose="020B0604020202020204" pitchFamily="34" charset="0"/>
              </a:rPr>
              <a:t>Правила СТ «Лесник» (на 6 л.);</a:t>
            </a:r>
            <a:endParaRPr lang="ru-RU" sz="105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Clr>
                <a:srgbClr val="000000"/>
              </a:buClr>
              <a:buFont typeface="+mj-lt"/>
              <a:buAutoNum type="arabicPeriod"/>
            </a:pPr>
            <a:r>
              <a:rPr lang="ru-RU" sz="1050" dirty="0">
                <a:effectLst/>
                <a:latin typeface="Arial" panose="020B0604020202020204" pitchFamily="34" charset="0"/>
                <a:ea typeface="Times New Roman" panose="02020603050405020304" pitchFamily="18" charset="0"/>
                <a:cs typeface="Arial" panose="020B0604020202020204" pitchFamily="34" charset="0"/>
              </a:rPr>
              <a:t>Членская книжка садовода (на 7 л.);</a:t>
            </a:r>
            <a:endParaRPr lang="ru-RU" sz="105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Clr>
                <a:srgbClr val="000000"/>
              </a:buClr>
              <a:buFont typeface="+mj-lt"/>
              <a:buAutoNum type="arabicPeriod"/>
            </a:pPr>
            <a:r>
              <a:rPr lang="ru-RU" sz="1050" dirty="0">
                <a:effectLst/>
                <a:latin typeface="Arial" panose="020B0604020202020204" pitchFamily="34" charset="0"/>
                <a:ea typeface="Times New Roman" panose="02020603050405020304" pitchFamily="18" charset="0"/>
                <a:cs typeface="Arial" panose="020B0604020202020204" pitchFamily="34" charset="0"/>
              </a:rPr>
              <a:t>Членская книжка садовода (на 3 л.);</a:t>
            </a:r>
            <a:endParaRPr lang="ru-RU" sz="105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Clr>
                <a:srgbClr val="000000"/>
              </a:buClr>
              <a:buFont typeface="+mj-lt"/>
              <a:buAutoNum type="arabicPeriod"/>
            </a:pPr>
            <a:r>
              <a:rPr lang="ru-RU" sz="1050" dirty="0">
                <a:effectLst/>
                <a:latin typeface="Arial" panose="020B0604020202020204" pitchFamily="34" charset="0"/>
                <a:ea typeface="Times New Roman" panose="02020603050405020304" pitchFamily="18" charset="0"/>
                <a:cs typeface="Arial" panose="020B0604020202020204" pitchFamily="34" charset="0"/>
              </a:rPr>
              <a:t>Выписка из протокола правления с/о «Лесник» от 06.06.1988 (на 1 л.);</a:t>
            </a:r>
            <a:endParaRPr lang="ru-RU" sz="105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Clr>
                <a:srgbClr val="000000"/>
              </a:buClr>
              <a:buFont typeface="+mj-lt"/>
              <a:buAutoNum type="arabicPeriod"/>
            </a:pPr>
            <a:r>
              <a:rPr lang="ru-RU" sz="1050" dirty="0">
                <a:effectLst/>
                <a:latin typeface="Arial" panose="020B0604020202020204" pitchFamily="34" charset="0"/>
                <a:ea typeface="Times New Roman" panose="02020603050405020304" pitchFamily="18" charset="0"/>
                <a:cs typeface="Arial" panose="020B0604020202020204" pitchFamily="34" charset="0"/>
              </a:rPr>
              <a:t>Справка от СНТ «Лесник» (на 2 л.). </a:t>
            </a:r>
            <a:endParaRPr lang="ru-RU" sz="105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16" name="Рисунок 15"/>
          <p:cNvPicPr>
            <a:picLocks noChangeAspect="1"/>
          </p:cNvPicPr>
          <p:nvPr/>
        </p:nvPicPr>
        <p:blipFill rotWithShape="1">
          <a:blip r:embed="rId1"/>
          <a:srcRect t="1849" b="1458"/>
          <a:stretch>
            <a:fillRect/>
          </a:stretch>
        </p:blipFill>
        <p:spPr bwMode="auto">
          <a:xfrm>
            <a:off x="4711426" y="4289293"/>
            <a:ext cx="2081462" cy="2362899"/>
          </a:xfrm>
          <a:prstGeom prst="rect">
            <a:avLst/>
          </a:prstGeom>
          <a:ln>
            <a:noFill/>
          </a:ln>
          <a:effectLst>
            <a:outerShdw blurRad="292100" dist="139700" dir="2700000" algn="tl" rotWithShape="0">
              <a:srgbClr val="333333">
                <a:alpha val="65000"/>
              </a:srgbClr>
            </a:outerShdw>
          </a:effectLst>
        </p:spPr>
      </p:pic>
      <p:pic>
        <p:nvPicPr>
          <p:cNvPr id="17" name="Рисунок 16"/>
          <p:cNvPicPr>
            <a:picLocks noChangeAspect="1"/>
          </p:cNvPicPr>
          <p:nvPr/>
        </p:nvPicPr>
        <p:blipFill>
          <a:blip r:embed="rId2"/>
          <a:stretch>
            <a:fillRect/>
          </a:stretch>
        </p:blipFill>
        <p:spPr>
          <a:xfrm>
            <a:off x="6868213" y="4289293"/>
            <a:ext cx="2024267" cy="2357315"/>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950BC0A6-5567-4820-857B-8C3DBBAEA384}" type="slidenum">
              <a:rPr lang="ru-RU" sz="1600" b="1">
                <a:solidFill>
                  <a:schemeClr val="accent1">
                    <a:lumMod val="75000"/>
                  </a:schemeClr>
                </a:solidFill>
              </a:rPr>
            </a:fld>
            <a:endParaRPr lang="ru-RU" sz="1600" b="1" dirty="0">
              <a:solidFill>
                <a:schemeClr val="accent1">
                  <a:lumMod val="75000"/>
                </a:schemeClr>
              </a:solidFill>
            </a:endParaRPr>
          </a:p>
        </p:txBody>
      </p:sp>
      <p:sp>
        <p:nvSpPr>
          <p:cNvPr id="4" name="Прямоугольник 1"/>
          <p:cNvSpPr>
            <a:spLocks noChangeAspect="1"/>
          </p:cNvSpPr>
          <p:nvPr/>
        </p:nvSpPr>
        <p:spPr>
          <a:xfrm>
            <a:off x="0" y="336809"/>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ПРИМЕР НЕОДНОЗНАЧНОЙ ХАРАКТЕРИСТИКИ ЗЕМЕЛЬНОГО УЧАСТКА</a:t>
            </a:r>
            <a:endParaRPr lang="ru-RU" sz="1600" b="1" dirty="0">
              <a:solidFill>
                <a:schemeClr val="bg1"/>
              </a:solidFill>
              <a:cs typeface="Gill Sans" panose="020B0502020104020203"/>
            </a:endParaRPr>
          </a:p>
        </p:txBody>
      </p:sp>
      <p:graphicFrame>
        <p:nvGraphicFramePr>
          <p:cNvPr id="11" name="Таблица 10"/>
          <p:cNvGraphicFramePr>
            <a:graphicFrameLocks noGrp="1"/>
          </p:cNvGraphicFramePr>
          <p:nvPr/>
        </p:nvGraphicFramePr>
        <p:xfrm>
          <a:off x="3851920" y="5334254"/>
          <a:ext cx="5114316" cy="1032193"/>
        </p:xfrm>
        <a:graphic>
          <a:graphicData uri="http://schemas.openxmlformats.org/drawingml/2006/table">
            <a:tbl>
              <a:tblPr firstRow="1" firstCol="1" bandRow="1">
                <a:tableStyleId>{5C22544A-7EE6-4342-B048-85BDC9FD1C3A}</a:tableStyleId>
              </a:tblPr>
              <a:tblGrid>
                <a:gridCol w="1954541"/>
                <a:gridCol w="1536284"/>
                <a:gridCol w="1623491"/>
              </a:tblGrid>
              <a:tr h="803910">
                <a:tc>
                  <a:txBody>
                    <a:bodyPr/>
                    <a:lstStyle/>
                    <a:p>
                      <a:pPr algn="ctr">
                        <a:lnSpc>
                          <a:spcPct val="107000"/>
                        </a:lnSpc>
                        <a:spcAft>
                          <a:spcPts val="800"/>
                        </a:spcAft>
                      </a:pPr>
                      <a:r>
                        <a:rPr lang="ru-RU" sz="1400" kern="0" dirty="0">
                          <a:effectLst/>
                        </a:rPr>
                        <a:t>Кадастровый номер</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ru-RU" sz="1400" kern="100" dirty="0">
                          <a:effectLst/>
                        </a:rPr>
                        <a:t>Кадастровая стоимость, до пересчета, руб.</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ru-RU" sz="1400" kern="0" dirty="0">
                          <a:effectLst/>
                        </a:rPr>
                        <a:t>Кадастровая стоимость, после пересчета, руб.</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00025">
                <a:tc>
                  <a:txBody>
                    <a:bodyPr/>
                    <a:lstStyle/>
                    <a:p>
                      <a:pPr algn="ctr">
                        <a:lnSpc>
                          <a:spcPct val="107000"/>
                        </a:lnSpc>
                        <a:spcAft>
                          <a:spcPts val="800"/>
                        </a:spcAft>
                      </a:pPr>
                      <a:r>
                        <a:rPr lang="ru-RU" sz="1400" kern="0">
                          <a:effectLst/>
                        </a:rPr>
                        <a:t>24:50:0000000:348629</a:t>
                      </a: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ru-RU" sz="1400" kern="0" dirty="0">
                          <a:effectLst/>
                        </a:rPr>
                        <a:t>694 848,32</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ru-RU" sz="1400" kern="0" dirty="0">
                          <a:effectLst/>
                          <a:highlight>
                            <a:srgbClr val="D3DBE9"/>
                          </a:highlight>
                        </a:rPr>
                        <a:t>137 681,28</a:t>
                      </a:r>
                      <a:endParaRPr lang="ru-RU" sz="1100" kern="100" dirty="0">
                        <a:effectLst/>
                        <a:highlight>
                          <a:srgbClr val="D3DBE9"/>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13" name="Рисунок 12"/>
          <p:cNvPicPr>
            <a:picLocks noChangeAspect="1"/>
          </p:cNvPicPr>
          <p:nvPr/>
        </p:nvPicPr>
        <p:blipFill>
          <a:blip r:embed="rId1"/>
          <a:stretch>
            <a:fillRect/>
          </a:stretch>
        </p:blipFill>
        <p:spPr>
          <a:xfrm>
            <a:off x="107505" y="1196752"/>
            <a:ext cx="3464980" cy="5174121"/>
          </a:xfrm>
          <a:prstGeom prst="rect">
            <a:avLst/>
          </a:prstGeom>
          <a:ln>
            <a:noFill/>
          </a:ln>
          <a:effectLst>
            <a:outerShdw blurRad="292100" dist="139700" dir="2700000" algn="tl" rotWithShape="0">
              <a:srgbClr val="333333">
                <a:alpha val="65000"/>
              </a:srgbClr>
            </a:outerShdw>
          </a:effectLst>
        </p:spPr>
      </p:pic>
      <p:sp>
        <p:nvSpPr>
          <p:cNvPr id="15" name="TextBox 14"/>
          <p:cNvSpPr txBox="1"/>
          <p:nvPr/>
        </p:nvSpPr>
        <p:spPr>
          <a:xfrm>
            <a:off x="3752511" y="1080622"/>
            <a:ext cx="5189720" cy="1107996"/>
          </a:xfrm>
          <a:prstGeom prst="rect">
            <a:avLst/>
          </a:prstGeom>
          <a:noFill/>
        </p:spPr>
        <p:txBody>
          <a:bodyPr wrap="square">
            <a:spAutoFit/>
          </a:bodyPr>
          <a:lstStyle/>
          <a:p>
            <a:pPr indent="450215" algn="just">
              <a:tabLst>
                <a:tab pos="3279775" algn="l"/>
              </a:tabLst>
            </a:pPr>
            <a:endParaRPr lang="ru-RU" sz="100" dirty="0">
              <a:effectLst/>
              <a:latin typeface="Times New Roman" panose="02020603050405020304" pitchFamily="18" charset="0"/>
              <a:ea typeface="Times New Roman" panose="02020603050405020304" pitchFamily="18" charset="0"/>
            </a:endParaRPr>
          </a:p>
          <a:p>
            <a:pPr indent="450215" algn="just">
              <a:tabLst>
                <a:tab pos="3279775" algn="l"/>
              </a:tabLst>
            </a:pPr>
            <a:endParaRPr lang="ru-RU" sz="1100" dirty="0">
              <a:effectLst/>
              <a:latin typeface="Arial" panose="020B0604020202020204" pitchFamily="34" charset="0"/>
              <a:ea typeface="Times New Roman" panose="02020603050405020304" pitchFamily="18" charset="0"/>
              <a:cs typeface="Arial" panose="020B0604020202020204" pitchFamily="34" charset="0"/>
            </a:endParaRPr>
          </a:p>
          <a:p>
            <a:pPr indent="450215" algn="just">
              <a:tabLst>
                <a:tab pos="3279775" algn="l"/>
              </a:tabLst>
            </a:pPr>
            <a:r>
              <a:rPr lang="ru-RU" sz="1300" dirty="0">
                <a:effectLst/>
                <a:latin typeface="Arial" panose="020B0604020202020204" pitchFamily="34" charset="0"/>
                <a:ea typeface="Times New Roman" panose="02020603050405020304" pitchFamily="18" charset="0"/>
                <a:cs typeface="Arial" panose="020B0604020202020204" pitchFamily="34" charset="0"/>
              </a:rPr>
              <a:t>С целью уточнения информации, указанной заявителем в заявлении, КГБУ «ЦКО» направило запрос в Управление Росреестра по Красноярскому краю (письмо от 06.06.2023 </a:t>
            </a:r>
            <a:r>
              <a:rPr lang="ru-RU" sz="1300" dirty="0">
                <a:latin typeface="Arial" panose="020B0604020202020204" pitchFamily="34" charset="0"/>
                <a:ea typeface="Times New Roman" panose="02020603050405020304" pitchFamily="18" charset="0"/>
                <a:cs typeface="Arial" panose="020B0604020202020204" pitchFamily="34" charset="0"/>
              </a:rPr>
              <a:t>                   </a:t>
            </a:r>
            <a:r>
              <a:rPr lang="ru-RU" sz="1300" dirty="0">
                <a:effectLst/>
                <a:latin typeface="Arial" panose="020B0604020202020204" pitchFamily="34" charset="0"/>
                <a:ea typeface="Times New Roman" panose="02020603050405020304" pitchFamily="18" charset="0"/>
                <a:cs typeface="Arial" panose="020B0604020202020204" pitchFamily="34" charset="0"/>
              </a:rPr>
              <a:t>№ 624) и получен ответ от 09.06.2023 № 17178/Ис@/23. </a:t>
            </a:r>
            <a:endParaRPr lang="ru-RU" sz="13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17" name="TextBox 16"/>
          <p:cNvSpPr txBox="1"/>
          <p:nvPr/>
        </p:nvSpPr>
        <p:spPr>
          <a:xfrm>
            <a:off x="3685337" y="2145668"/>
            <a:ext cx="5287378" cy="1692771"/>
          </a:xfrm>
          <a:prstGeom prst="rect">
            <a:avLst/>
          </a:prstGeom>
          <a:noFill/>
        </p:spPr>
        <p:txBody>
          <a:bodyPr wrap="square">
            <a:spAutoFit/>
          </a:bodyPr>
          <a:lstStyle/>
          <a:p>
            <a:pPr indent="450215" algn="just">
              <a:tabLst>
                <a:tab pos="3279775" algn="l"/>
              </a:tabLst>
            </a:pPr>
            <a:r>
              <a:rPr lang="ru-RU" sz="1300" dirty="0">
                <a:effectLst/>
                <a:latin typeface="Arial" panose="020B0604020202020204" pitchFamily="34" charset="0"/>
                <a:ea typeface="Times New Roman" panose="02020603050405020304" pitchFamily="18" charset="0"/>
                <a:cs typeface="Arial" panose="020B0604020202020204" pitchFamily="34" charset="0"/>
              </a:rPr>
              <a:t>По информации, содержащейся в письме от 09.06.2023               № 17178/Ис@/23, установлено, что земельный участок с кадастровым номером 24:11:0410302:94 и земельный участок с кадастровым номером 24:50:0000000:348629 являются одним и тем же участком. Земельному участку с кадастровым номером 24:11:0410302:94 присвоен статус записи «Архивная», как дублирующему сведения о земельном участке с кадастровым номером 24:50:0000000:348629.</a:t>
            </a:r>
            <a:endParaRPr lang="ru-RU" sz="13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19" name="TextBox 18"/>
          <p:cNvSpPr txBox="1"/>
          <p:nvPr/>
        </p:nvSpPr>
        <p:spPr>
          <a:xfrm>
            <a:off x="3728506" y="3838439"/>
            <a:ext cx="5237730" cy="1292662"/>
          </a:xfrm>
          <a:prstGeom prst="rect">
            <a:avLst/>
          </a:prstGeom>
          <a:noFill/>
        </p:spPr>
        <p:txBody>
          <a:bodyPr wrap="square">
            <a:spAutoFit/>
          </a:bodyPr>
          <a:lstStyle/>
          <a:p>
            <a:pPr indent="450215" algn="just"/>
            <a:r>
              <a:rPr lang="ru-RU" sz="13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В ходе рассмотрения заявления, по приложенным документам можно установить местоположение земельного участка по адресу: Емельяновский р-он, </a:t>
            </a:r>
            <a:r>
              <a:rPr lang="ru-RU" sz="130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ст</a:t>
            </a:r>
            <a:r>
              <a:rPr lang="ru-RU" sz="13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«Лесник», </a:t>
            </a:r>
            <a:r>
              <a:rPr lang="ru-RU" sz="130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жд</a:t>
            </a:r>
            <a:r>
              <a:rPr lang="ru-RU" sz="13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 платформа Лесная, </a:t>
            </a:r>
            <a:r>
              <a:rPr lang="ru-RU" sz="1300" dirty="0" err="1">
                <a:solidFill>
                  <a:srgbClr val="FF0000"/>
                </a:solidFill>
                <a:effectLst/>
                <a:latin typeface="Arial" panose="020B0604020202020204" pitchFamily="34" charset="0"/>
                <a:ea typeface="Times New Roman" panose="02020603050405020304" pitchFamily="18" charset="0"/>
                <a:cs typeface="Arial" panose="020B0604020202020204" pitchFamily="34" charset="0"/>
              </a:rPr>
              <a:t>уч</a:t>
            </a:r>
            <a:r>
              <a:rPr lang="ru-RU" sz="13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-к 238, принадлежащего заявителю: Договор купли-продажи 04.09.96 № 1123; План на участок земли №556378 от 18.09.96; Справка от СНТ «Лесник».</a:t>
            </a:r>
            <a:endParaRPr lang="ru-RU" sz="13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12" name="Капля 11"/>
          <p:cNvSpPr/>
          <p:nvPr/>
        </p:nvSpPr>
        <p:spPr>
          <a:xfrm>
            <a:off x="7732282" y="117550"/>
            <a:ext cx="1263450" cy="1075967"/>
          </a:xfrm>
          <a:prstGeom prst="teardrop">
            <a:avLst/>
          </a:prstGeom>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ru-RU" sz="1300" b="1" dirty="0"/>
              <a:t>Исправлено</a:t>
            </a:r>
            <a:r>
              <a:rPr lang="ru-RU" sz="1400" b="1" dirty="0"/>
              <a:t> по статье 21</a:t>
            </a:r>
            <a:endParaRPr lang="ru-RU" sz="1400" b="1" dirty="0"/>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950BC0A6-5567-4820-857B-8C3DBBAEA384}" type="slidenum">
              <a:rPr lang="ru-RU" sz="1600" b="1">
                <a:solidFill>
                  <a:schemeClr val="accent1">
                    <a:lumMod val="75000"/>
                  </a:schemeClr>
                </a:solidFill>
              </a:rPr>
            </a:fld>
            <a:endParaRPr lang="ru-RU" sz="1600" b="1" dirty="0">
              <a:solidFill>
                <a:schemeClr val="accent1">
                  <a:lumMod val="75000"/>
                </a:schemeClr>
              </a:solidFill>
            </a:endParaRPr>
          </a:p>
        </p:txBody>
      </p:sp>
      <p:sp>
        <p:nvSpPr>
          <p:cNvPr id="4" name="Прямоугольник 1"/>
          <p:cNvSpPr>
            <a:spLocks noChangeAspect="1"/>
          </p:cNvSpPr>
          <p:nvPr/>
        </p:nvSpPr>
        <p:spPr>
          <a:xfrm>
            <a:off x="0" y="336809"/>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ПРИМЕР НЕОДНОЗНАЧНОГО ВРИ ЗЕМЕЛЬНОГО УЧАСТКА</a:t>
            </a:r>
            <a:endParaRPr lang="ru-RU" sz="1600" b="1" dirty="0">
              <a:solidFill>
                <a:schemeClr val="bg1"/>
              </a:solidFill>
              <a:cs typeface="Gill Sans" panose="020B0502020104020203"/>
            </a:endParaRPr>
          </a:p>
        </p:txBody>
      </p:sp>
      <p:sp>
        <p:nvSpPr>
          <p:cNvPr id="3" name="Прямоугольник 2"/>
          <p:cNvSpPr/>
          <p:nvPr/>
        </p:nvSpPr>
        <p:spPr>
          <a:xfrm>
            <a:off x="395536" y="1340768"/>
            <a:ext cx="2993616" cy="1954381"/>
          </a:xfrm>
          <a:prstGeom prst="rect">
            <a:avLst/>
          </a:prstGeom>
        </p:spPr>
        <p:txBody>
          <a:bodyPr wrap="square">
            <a:spAutoFit/>
          </a:bodyPr>
          <a:lstStyle/>
          <a:p>
            <a:r>
              <a:rPr lang="ru-RU" sz="1400" b="1" dirty="0">
                <a:latin typeface="Arial" panose="020B0604020202020204" pitchFamily="34" charset="0"/>
                <a:cs typeface="Arial" panose="020B0604020202020204" pitchFamily="34" charset="0"/>
              </a:rPr>
              <a:t>88:02:0010109:124</a:t>
            </a:r>
            <a:endParaRPr lang="ru-RU" sz="1400" b="1" dirty="0">
              <a:latin typeface="Arial" panose="020B0604020202020204" pitchFamily="34" charset="0"/>
              <a:cs typeface="Arial" panose="020B0604020202020204" pitchFamily="34" charset="0"/>
            </a:endParaRPr>
          </a:p>
          <a:p>
            <a:r>
              <a:rPr lang="ru-RU" sz="1400" b="1" dirty="0">
                <a:latin typeface="Arial" panose="020B0604020202020204" pitchFamily="34" charset="0"/>
                <a:cs typeface="Arial" panose="020B0604020202020204" pitchFamily="34" charset="0"/>
              </a:rPr>
              <a:t>Данные ЕГРН:</a:t>
            </a:r>
            <a:endParaRPr lang="ru-RU" sz="1400" b="1" dirty="0">
              <a:latin typeface="Arial" panose="020B0604020202020204" pitchFamily="34" charset="0"/>
              <a:cs typeface="Arial" panose="020B0604020202020204" pitchFamily="34" charset="0"/>
            </a:endParaRPr>
          </a:p>
          <a:p>
            <a:pPr lvl="0"/>
            <a:r>
              <a:rPr lang="ru-RU" sz="1200" b="1" dirty="0">
                <a:latin typeface="Arial" panose="020B0604020202020204" pitchFamily="34" charset="0"/>
                <a:cs typeface="Arial" panose="020B0604020202020204" pitchFamily="34" charset="0"/>
              </a:rPr>
              <a:t>ВРИ по документам: </a:t>
            </a:r>
            <a:r>
              <a:rPr lang="ru-RU" sz="1200" b="1" dirty="0">
                <a:solidFill>
                  <a:srgbClr val="E27100"/>
                </a:solidFill>
                <a:latin typeface="Arial" panose="020B0604020202020204" pitchFamily="34" charset="0"/>
                <a:cs typeface="Arial" panose="020B0604020202020204" pitchFamily="34" charset="0"/>
              </a:rPr>
              <a:t>для размещения объектов, характерных для населенных пунктов</a:t>
            </a:r>
            <a:endParaRPr lang="ru-RU" sz="1200" b="1" dirty="0">
              <a:solidFill>
                <a:srgbClr val="E27100"/>
              </a:solidFill>
              <a:latin typeface="Arial" panose="020B0604020202020204" pitchFamily="34" charset="0"/>
              <a:cs typeface="Arial" panose="020B0604020202020204" pitchFamily="34" charset="0"/>
            </a:endParaRPr>
          </a:p>
          <a:p>
            <a:r>
              <a:rPr lang="ru-RU" sz="1200" b="1" dirty="0">
                <a:latin typeface="Arial" panose="020B0604020202020204" pitchFamily="34" charset="0"/>
                <a:cs typeface="Arial" panose="020B0604020202020204" pitchFamily="34" charset="0"/>
              </a:rPr>
              <a:t>Площадь: </a:t>
            </a:r>
            <a:r>
              <a:rPr lang="ru-RU" sz="1200" dirty="0">
                <a:latin typeface="Arial" panose="020B0604020202020204" pitchFamily="34" charset="0"/>
                <a:cs typeface="Arial" panose="020B0604020202020204" pitchFamily="34" charset="0"/>
              </a:rPr>
              <a:t>150 </a:t>
            </a:r>
            <a:r>
              <a:rPr lang="ru-RU" sz="1200" dirty="0" err="1">
                <a:latin typeface="Arial" panose="020B0604020202020204" pitchFamily="34" charset="0"/>
                <a:cs typeface="Arial" panose="020B0604020202020204" pitchFamily="34" charset="0"/>
              </a:rPr>
              <a:t>кв.м</a:t>
            </a:r>
            <a:endParaRPr lang="ru-RU" sz="1200" dirty="0">
              <a:latin typeface="Arial" panose="020B0604020202020204" pitchFamily="34" charset="0"/>
              <a:cs typeface="Arial" panose="020B0604020202020204" pitchFamily="34" charset="0"/>
            </a:endParaRPr>
          </a:p>
          <a:p>
            <a:r>
              <a:rPr lang="ru-RU" sz="1200" b="1" dirty="0">
                <a:latin typeface="Arial" panose="020B0604020202020204" pitchFamily="34" charset="0"/>
                <a:cs typeface="Arial" panose="020B0604020202020204" pitchFamily="34" charset="0"/>
              </a:rPr>
              <a:t>Адрес:</a:t>
            </a:r>
            <a:r>
              <a:rPr lang="ru-RU" sz="1200" dirty="0">
                <a:latin typeface="Arial" panose="020B0604020202020204" pitchFamily="34" charset="0"/>
                <a:cs typeface="Arial" panose="020B0604020202020204" pitchFamily="34" charset="0"/>
              </a:rPr>
              <a:t> Красноярский край , Эвенкийский район, с. </a:t>
            </a:r>
            <a:r>
              <a:rPr lang="ru-RU" sz="1200" dirty="0" err="1">
                <a:latin typeface="Arial" panose="020B0604020202020204" pitchFamily="34" charset="0"/>
                <a:cs typeface="Arial" panose="020B0604020202020204" pitchFamily="34" charset="0"/>
              </a:rPr>
              <a:t>Байкит</a:t>
            </a:r>
            <a:r>
              <a:rPr lang="ru-RU" sz="1200" dirty="0">
                <a:latin typeface="Arial" panose="020B0604020202020204" pitchFamily="34" charset="0"/>
                <a:cs typeface="Arial" panose="020B0604020202020204" pitchFamily="34" charset="0"/>
              </a:rPr>
              <a:t>, ул. Новая</a:t>
            </a:r>
            <a:endParaRPr lang="ru-RU" sz="1200" dirty="0">
              <a:latin typeface="Arial" panose="020B0604020202020204" pitchFamily="34" charset="0"/>
              <a:cs typeface="Arial" panose="020B0604020202020204" pitchFamily="34" charset="0"/>
            </a:endParaRPr>
          </a:p>
          <a:p>
            <a:pPr lvl="0"/>
            <a:endParaRPr lang="ru-RU" sz="900" b="1" dirty="0">
              <a:latin typeface="Arial" panose="020B0604020202020204" pitchFamily="34" charset="0"/>
              <a:cs typeface="Arial" panose="020B0604020202020204" pitchFamily="34" charset="0"/>
            </a:endParaRPr>
          </a:p>
        </p:txBody>
      </p:sp>
      <p:sp>
        <p:nvSpPr>
          <p:cNvPr id="5" name="Прямоугольник: скругленные углы 4"/>
          <p:cNvSpPr/>
          <p:nvPr/>
        </p:nvSpPr>
        <p:spPr>
          <a:xfrm>
            <a:off x="3807755" y="1340768"/>
            <a:ext cx="4639546" cy="1292662"/>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spcFirstLastPara="0" vert="horz" wrap="square" lIns="99568" tIns="56896" rIns="99568" bIns="56896" numCol="1" spcCol="1270" anchor="ctr" anchorCtr="0">
            <a:noAutofit/>
          </a:bodyPr>
          <a:lstStyle/>
          <a:p>
            <a:r>
              <a:rPr lang="ru-RU" sz="1400" b="1" dirty="0">
                <a:solidFill>
                  <a:schemeClr val="tx1"/>
                </a:solidFill>
              </a:rPr>
              <a:t>В соответствии с  данными ЕГРН объекту может быть присвоен любой код вида расчета. </a:t>
            </a:r>
            <a:endParaRPr lang="ru-RU" sz="1400" b="1" dirty="0">
              <a:solidFill>
                <a:schemeClr val="tx1"/>
              </a:solidFill>
            </a:endParaRPr>
          </a:p>
          <a:p>
            <a:r>
              <a:rPr lang="ru-RU" sz="1400" b="1" dirty="0">
                <a:solidFill>
                  <a:srgbClr val="E27100"/>
                </a:solidFill>
              </a:rPr>
              <a:t>Кадастровая стоимость в этом случае варьируется от 105 руб. до 74 345 руб.</a:t>
            </a:r>
            <a:endParaRPr lang="ru-RU" sz="1400" b="1" dirty="0">
              <a:solidFill>
                <a:srgbClr val="E27100"/>
              </a:solidFill>
            </a:endParaRPr>
          </a:p>
        </p:txBody>
      </p:sp>
      <p:pic>
        <p:nvPicPr>
          <p:cNvPr id="6" name="Рисунок 5"/>
          <p:cNvPicPr>
            <a:picLocks noChangeAspect="1"/>
          </p:cNvPicPr>
          <p:nvPr/>
        </p:nvPicPr>
        <p:blipFill>
          <a:blip r:embed="rId1"/>
          <a:stretch>
            <a:fillRect/>
          </a:stretch>
        </p:blipFill>
        <p:spPr>
          <a:xfrm>
            <a:off x="3787392" y="3205308"/>
            <a:ext cx="4659909" cy="2815980"/>
          </a:xfrm>
          <a:prstGeom prst="rect">
            <a:avLst/>
          </a:prstGeom>
        </p:spPr>
      </p:pic>
      <p:sp>
        <p:nvSpPr>
          <p:cNvPr id="7" name="Прямоугольник: скругленные углы 6"/>
          <p:cNvSpPr/>
          <p:nvPr/>
        </p:nvSpPr>
        <p:spPr>
          <a:xfrm>
            <a:off x="502956" y="3295149"/>
            <a:ext cx="2772899" cy="2798147"/>
          </a:xfrm>
          <a:prstGeom prst="roundRect">
            <a:avLst/>
          </a:prstGeom>
        </p:spPr>
        <p:style>
          <a:lnRef idx="1">
            <a:schemeClr val="accent1"/>
          </a:lnRef>
          <a:fillRef idx="3">
            <a:schemeClr val="accent1"/>
          </a:fillRef>
          <a:effectRef idx="2">
            <a:schemeClr val="accent1"/>
          </a:effectRef>
          <a:fontRef idx="minor">
            <a:schemeClr val="lt1"/>
          </a:fontRef>
        </p:style>
        <p:txBody>
          <a:bodyPr spcFirstLastPara="0" vert="horz" wrap="square" lIns="76200" tIns="76200" rIns="76200" bIns="76200" numCol="1" spcCol="1270" anchor="t" anchorCtr="0">
            <a:noAutofit/>
          </a:bodyPr>
          <a:lstStyle/>
          <a:p>
            <a:r>
              <a:rPr lang="ru-RU" sz="1600" dirty="0">
                <a:solidFill>
                  <a:schemeClr val="bg1"/>
                </a:solidFill>
                <a:cs typeface="Times New Roman" panose="02020603050405020304" pitchFamily="18" charset="0"/>
              </a:rPr>
              <a:t>По окружающей застройке на публичной кадастровой карте установлен код расчета вида использования - 02:020 (для ведения личного подсобного хозяйства) и согласован с органами местного самоуправления</a:t>
            </a:r>
            <a:endParaRPr lang="ru-RU" sz="1600" dirty="0">
              <a:solidFill>
                <a:schemeClr val="bg1"/>
              </a:solidFill>
              <a:cs typeface="Times New Roman" panose="02020603050405020304" pitchFamily="18" charset="0"/>
            </a:endParaRPr>
          </a:p>
        </p:txBody>
      </p:sp>
      <p:sp>
        <p:nvSpPr>
          <p:cNvPr id="8" name="Капля 7"/>
          <p:cNvSpPr/>
          <p:nvPr/>
        </p:nvSpPr>
        <p:spPr>
          <a:xfrm>
            <a:off x="7620000" y="307359"/>
            <a:ext cx="1167778" cy="1075967"/>
          </a:xfrm>
          <a:prstGeom prst="teardrop">
            <a:avLst/>
          </a:prstGeom>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ru-RU" sz="1400" b="1" dirty="0"/>
              <a:t>Выявлено в рамках ГКО</a:t>
            </a:r>
            <a:endParaRPr lang="ru-RU" sz="1400" b="1" dirty="0"/>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950BC0A6-5567-4820-857B-8C3DBBAEA384}" type="slidenum">
              <a:rPr lang="ru-RU" sz="1600" b="1">
                <a:solidFill>
                  <a:schemeClr val="accent1">
                    <a:lumMod val="75000"/>
                  </a:schemeClr>
                </a:solidFill>
              </a:rPr>
            </a:fld>
            <a:endParaRPr lang="ru-RU" sz="1600" b="1" dirty="0">
              <a:solidFill>
                <a:schemeClr val="accent1">
                  <a:lumMod val="75000"/>
                </a:schemeClr>
              </a:solidFill>
            </a:endParaRPr>
          </a:p>
        </p:txBody>
      </p:sp>
      <p:sp>
        <p:nvSpPr>
          <p:cNvPr id="4" name="Прямоугольник 1"/>
          <p:cNvSpPr>
            <a:spLocks noChangeAspect="1"/>
          </p:cNvSpPr>
          <p:nvPr/>
        </p:nvSpPr>
        <p:spPr>
          <a:xfrm>
            <a:off x="0" y="336809"/>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ПРИМЕР НЕОДНОЗНАЧНОГО ВРИ ЗЕМЕЛЬНОГО УЧАСТКА</a:t>
            </a:r>
            <a:endParaRPr lang="ru-RU" sz="1600" b="1" dirty="0">
              <a:solidFill>
                <a:schemeClr val="bg1"/>
              </a:solidFill>
              <a:cs typeface="Gill Sans" panose="020B0502020104020203"/>
            </a:endParaRPr>
          </a:p>
        </p:txBody>
      </p:sp>
      <p:sp>
        <p:nvSpPr>
          <p:cNvPr id="12" name="Капля 11"/>
          <p:cNvSpPr/>
          <p:nvPr/>
        </p:nvSpPr>
        <p:spPr>
          <a:xfrm>
            <a:off x="7524328" y="307359"/>
            <a:ext cx="1263450" cy="1075967"/>
          </a:xfrm>
          <a:prstGeom prst="teardrop">
            <a:avLst/>
          </a:prstGeom>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ru-RU" sz="1300" b="1" dirty="0"/>
              <a:t>Исправлено</a:t>
            </a:r>
            <a:r>
              <a:rPr lang="ru-RU" sz="1400" b="1" dirty="0"/>
              <a:t> по статье 21</a:t>
            </a:r>
            <a:endParaRPr lang="ru-RU" sz="1400" b="1" dirty="0"/>
          </a:p>
        </p:txBody>
      </p:sp>
      <p:sp>
        <p:nvSpPr>
          <p:cNvPr id="7" name="TextBox 6"/>
          <p:cNvSpPr txBox="1"/>
          <p:nvPr/>
        </p:nvSpPr>
        <p:spPr>
          <a:xfrm>
            <a:off x="179512" y="1196752"/>
            <a:ext cx="3888432" cy="1600438"/>
          </a:xfrm>
          <a:prstGeom prst="rect">
            <a:avLst/>
          </a:prstGeom>
          <a:noFill/>
        </p:spPr>
        <p:txBody>
          <a:bodyPr wrap="square">
            <a:spAutoFit/>
          </a:bodyPr>
          <a:lstStyle/>
          <a:p>
            <a:r>
              <a:rPr lang="ru-RU" sz="1400" b="1" dirty="0">
                <a:latin typeface="Arial" panose="020B0604020202020204" pitchFamily="34" charset="0"/>
                <a:cs typeface="Arial" panose="020B0604020202020204" pitchFamily="34" charset="0"/>
              </a:rPr>
              <a:t>24:50:0400388:44</a:t>
            </a:r>
            <a:endParaRPr lang="ru-RU" sz="1400" b="1" dirty="0">
              <a:latin typeface="Arial" panose="020B0604020202020204" pitchFamily="34" charset="0"/>
              <a:cs typeface="Arial" panose="020B0604020202020204" pitchFamily="34" charset="0"/>
            </a:endParaRPr>
          </a:p>
          <a:p>
            <a:r>
              <a:rPr lang="ru-RU" sz="1400" b="1" dirty="0">
                <a:latin typeface="Arial" panose="020B0604020202020204" pitchFamily="34" charset="0"/>
                <a:cs typeface="Arial" panose="020B0604020202020204" pitchFamily="34" charset="0"/>
              </a:rPr>
              <a:t>Данные ЕГРН:</a:t>
            </a:r>
            <a:endParaRPr lang="ru-RU" sz="1400" b="1" dirty="0">
              <a:latin typeface="Arial" panose="020B0604020202020204" pitchFamily="34" charset="0"/>
              <a:cs typeface="Arial" panose="020B0604020202020204" pitchFamily="34" charset="0"/>
            </a:endParaRPr>
          </a:p>
          <a:p>
            <a:pPr lvl="0"/>
            <a:r>
              <a:rPr lang="ru-RU" sz="1400" b="1" dirty="0">
                <a:latin typeface="Arial" panose="020B0604020202020204" pitchFamily="34" charset="0"/>
                <a:cs typeface="Arial" panose="020B0604020202020204" pitchFamily="34" charset="0"/>
              </a:rPr>
              <a:t>ВРИ по документам: </a:t>
            </a:r>
            <a:r>
              <a:rPr lang="ru-RU" sz="1400" b="1" dirty="0">
                <a:solidFill>
                  <a:srgbClr val="E27100"/>
                </a:solidFill>
                <a:latin typeface="Arial" panose="020B0604020202020204" pitchFamily="34" charset="0"/>
                <a:cs typeface="Arial" panose="020B0604020202020204" pitchFamily="34" charset="0"/>
              </a:rPr>
              <a:t>В целях эксплуатации нежилых зданий</a:t>
            </a:r>
            <a:endParaRPr lang="ru-RU" sz="1400" b="1" dirty="0">
              <a:solidFill>
                <a:srgbClr val="E27100"/>
              </a:solidFill>
              <a:latin typeface="Arial" panose="020B0604020202020204" pitchFamily="34" charset="0"/>
              <a:cs typeface="Arial" panose="020B0604020202020204" pitchFamily="34" charset="0"/>
            </a:endParaRPr>
          </a:p>
          <a:p>
            <a:pPr lvl="0"/>
            <a:r>
              <a:rPr lang="ru-RU" sz="1400" b="1" dirty="0">
                <a:latin typeface="Arial" panose="020B0604020202020204" pitchFamily="34" charset="0"/>
                <a:cs typeface="Arial" panose="020B0604020202020204" pitchFamily="34" charset="0"/>
              </a:rPr>
              <a:t>Площадь: </a:t>
            </a:r>
            <a:r>
              <a:rPr lang="ru-RU" sz="1400" dirty="0">
                <a:latin typeface="Arial" panose="020B0604020202020204" pitchFamily="34" charset="0"/>
                <a:cs typeface="Arial" panose="020B0604020202020204" pitchFamily="34" charset="0"/>
              </a:rPr>
              <a:t>34 538 кв. м</a:t>
            </a:r>
            <a:endParaRPr lang="ru-RU" sz="1400" dirty="0">
              <a:latin typeface="Arial" panose="020B0604020202020204" pitchFamily="34" charset="0"/>
              <a:cs typeface="Arial" panose="020B0604020202020204" pitchFamily="34" charset="0"/>
            </a:endParaRPr>
          </a:p>
          <a:p>
            <a:r>
              <a:rPr lang="ru-RU" sz="1400" b="1" dirty="0">
                <a:latin typeface="Arial" panose="020B0604020202020204" pitchFamily="34" charset="0"/>
                <a:cs typeface="Arial" panose="020B0604020202020204" pitchFamily="34" charset="0"/>
              </a:rPr>
              <a:t>Адрес:</a:t>
            </a:r>
            <a:r>
              <a:rPr lang="ru-RU" sz="1400" dirty="0">
                <a:latin typeface="Arial" panose="020B0604020202020204" pitchFamily="34" charset="0"/>
                <a:cs typeface="Arial" panose="020B0604020202020204" pitchFamily="34" charset="0"/>
              </a:rPr>
              <a:t> Красноярский край, г. Красноярск, ул. </a:t>
            </a:r>
            <a:r>
              <a:rPr lang="ru-RU" sz="1400" dirty="0" err="1">
                <a:latin typeface="Arial" panose="020B0604020202020204" pitchFamily="34" charset="0"/>
                <a:cs typeface="Arial" panose="020B0604020202020204" pitchFamily="34" charset="0"/>
              </a:rPr>
              <a:t>Башиловская</a:t>
            </a:r>
            <a:r>
              <a:rPr lang="ru-RU" sz="1400" dirty="0">
                <a:latin typeface="Arial" panose="020B0604020202020204" pitchFamily="34" charset="0"/>
                <a:cs typeface="Arial" panose="020B0604020202020204" pitchFamily="34" charset="0"/>
              </a:rPr>
              <a:t>, 10;10, строения 1,2</a:t>
            </a:r>
            <a:endParaRPr lang="ru-RU" sz="1400" b="1" dirty="0">
              <a:latin typeface="Arial" panose="020B0604020202020204" pitchFamily="34" charset="0"/>
              <a:cs typeface="Arial" panose="020B0604020202020204" pitchFamily="34" charset="0"/>
            </a:endParaRPr>
          </a:p>
        </p:txBody>
      </p:sp>
      <p:sp>
        <p:nvSpPr>
          <p:cNvPr id="9" name="Прямоугольник: скругленные углы 8"/>
          <p:cNvSpPr/>
          <p:nvPr/>
        </p:nvSpPr>
        <p:spPr>
          <a:xfrm>
            <a:off x="3924286" y="1515220"/>
            <a:ext cx="4762514" cy="565447"/>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spcFirstLastPara="0" vert="horz" wrap="square" lIns="99568" tIns="56896" rIns="99568" bIns="56896" numCol="1" spcCol="1270" anchor="ctr" anchorCtr="0">
            <a:noAutofit/>
          </a:bodyPr>
          <a:lstStyle/>
          <a:p>
            <a:r>
              <a:rPr lang="ru-RU" sz="1400" b="1" dirty="0">
                <a:solidFill>
                  <a:schemeClr val="tx1"/>
                </a:solidFill>
              </a:rPr>
              <a:t>В соответствии с  данными ЕГРН объекту может быть присвоен любой код вида расчета. </a:t>
            </a:r>
            <a:endParaRPr lang="ru-RU" sz="1400" b="1" dirty="0">
              <a:solidFill>
                <a:schemeClr val="tx1"/>
              </a:solidFill>
            </a:endParaRPr>
          </a:p>
        </p:txBody>
      </p:sp>
      <p:sp>
        <p:nvSpPr>
          <p:cNvPr id="13" name="TextBox 12"/>
          <p:cNvSpPr txBox="1"/>
          <p:nvPr/>
        </p:nvSpPr>
        <p:spPr>
          <a:xfrm>
            <a:off x="3924286" y="2234396"/>
            <a:ext cx="4914188" cy="2954655"/>
          </a:xfrm>
          <a:prstGeom prst="rect">
            <a:avLst/>
          </a:prstGeom>
          <a:noFill/>
        </p:spPr>
        <p:txBody>
          <a:bodyPr wrap="square">
            <a:spAutoFit/>
          </a:bodyPr>
          <a:lstStyle/>
          <a:p>
            <a:pPr algn="just"/>
            <a:r>
              <a:rPr lang="ru-RU" sz="1400" b="1" dirty="0">
                <a:effectLst/>
                <a:latin typeface="Arial" panose="020B0604020202020204" pitchFamily="34" charset="0"/>
                <a:ea typeface="Times New Roman" panose="02020603050405020304" pitchFamily="18" charset="0"/>
                <a:cs typeface="Arial" panose="020B0604020202020204" pitchFamily="34" charset="0"/>
              </a:rPr>
              <a:t>Суть заявления: </a:t>
            </a:r>
            <a:r>
              <a:rPr lang="ru-RU" sz="1400" dirty="0">
                <a:effectLst/>
                <a:latin typeface="Arial" panose="020B0604020202020204" pitchFamily="34" charset="0"/>
                <a:ea typeface="Times New Roman" panose="02020603050405020304" pitchFamily="18" charset="0"/>
                <a:cs typeface="Arial" panose="020B0604020202020204" pitchFamily="34" charset="0"/>
              </a:rPr>
              <a:t>При определении кадастровой стоимости земельного участка с кадастровым номером 24:50:0400388:44 в рамках отчета № 01/ГКОЗНП/2020, данный участок был отнесен к 4 сегменту «Предпринимательство», в то время как фактически на нем расположены здания производственно-складского назначения (Приложения к данному заявлению + фотографии) и расположен он в зоне П-2 «Производственная зона предприятий III класса опасности» (Приложение к данному заявлению), соответственно правильно отнести данный участок к 6 сегменту оценочного зонирования «Производственная деятельность».</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18" name="TextBox 17"/>
          <p:cNvSpPr txBox="1"/>
          <p:nvPr/>
        </p:nvSpPr>
        <p:spPr>
          <a:xfrm>
            <a:off x="177766" y="2808716"/>
            <a:ext cx="3674153" cy="3785652"/>
          </a:xfrm>
          <a:prstGeom prst="rect">
            <a:avLst/>
          </a:prstGeom>
          <a:noFill/>
        </p:spPr>
        <p:txBody>
          <a:bodyPr wrap="square">
            <a:spAutoFit/>
          </a:bodyPr>
          <a:lstStyle/>
          <a:p>
            <a:pPr marL="678815" indent="-228600"/>
            <a:r>
              <a:rPr lang="ru-RU"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К заявлению приложены следующие документы и материалы:</a:t>
            </a:r>
            <a:endParaRPr lang="ru-RU" sz="1200" b="1" dirty="0">
              <a:effectLst/>
              <a:latin typeface="Arial" panose="020B0604020202020204" pitchFamily="34" charset="0"/>
              <a:ea typeface="Times New Roman" panose="02020603050405020304" pitchFamily="18" charset="0"/>
              <a:cs typeface="Arial" panose="020B0604020202020204" pitchFamily="34" charset="0"/>
            </a:endParaRPr>
          </a:p>
          <a:p>
            <a:pPr lvl="0" algn="just"/>
            <a:r>
              <a:rPr lang="ru-RU"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Копия т</a:t>
            </a:r>
            <a:r>
              <a:rPr lang="ru-RU" sz="1200" dirty="0">
                <a:effectLst/>
                <a:latin typeface="Arial" panose="020B0604020202020204" pitchFamily="34" charset="0"/>
                <a:ea typeface="Times New Roman" panose="02020603050405020304" pitchFamily="18" charset="0"/>
                <a:cs typeface="Arial" panose="020B0604020202020204" pitchFamily="34" charset="0"/>
              </a:rPr>
              <a:t>ехнического паспорта нежилого здания, расположенного по адресу: г. Красноярск, ул. </a:t>
            </a:r>
            <a:r>
              <a:rPr lang="ru-RU" sz="1200" dirty="0" err="1">
                <a:effectLst/>
                <a:latin typeface="Arial" panose="020B0604020202020204" pitchFamily="34" charset="0"/>
                <a:ea typeface="Times New Roman" panose="02020603050405020304" pitchFamily="18" charset="0"/>
                <a:cs typeface="Arial" panose="020B0604020202020204" pitchFamily="34" charset="0"/>
              </a:rPr>
              <a:t>Башиловская</a:t>
            </a:r>
            <a:r>
              <a:rPr lang="ru-RU" sz="1200" dirty="0">
                <a:effectLst/>
                <a:latin typeface="Arial" panose="020B0604020202020204" pitchFamily="34" charset="0"/>
                <a:ea typeface="Times New Roman" panose="02020603050405020304" pitchFamily="18" charset="0"/>
                <a:cs typeface="Arial" panose="020B0604020202020204" pitchFamily="34" charset="0"/>
              </a:rPr>
              <a:t>, №10 от 28.05.2008</a:t>
            </a:r>
            <a:r>
              <a:rPr lang="ru-RU"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p>
            <a:pPr lvl="0" algn="just"/>
            <a:r>
              <a:rPr lang="ru-RU"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2. </a:t>
            </a:r>
            <a:r>
              <a:rPr lang="ru-RU"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Копия т</a:t>
            </a:r>
            <a:r>
              <a:rPr lang="ru-RU" sz="1200" dirty="0">
                <a:effectLst/>
                <a:latin typeface="Arial" panose="020B0604020202020204" pitchFamily="34" charset="0"/>
                <a:ea typeface="Times New Roman" panose="02020603050405020304" pitchFamily="18" charset="0"/>
                <a:cs typeface="Arial" panose="020B0604020202020204" pitchFamily="34" charset="0"/>
              </a:rPr>
              <a:t>ехнического паспорта нежилого здания, расположенного по адресу:  г. Красноярск, ул. </a:t>
            </a:r>
            <a:r>
              <a:rPr lang="ru-RU" sz="1200" dirty="0" err="1">
                <a:effectLst/>
                <a:latin typeface="Arial" panose="020B0604020202020204" pitchFamily="34" charset="0"/>
                <a:ea typeface="Times New Roman" panose="02020603050405020304" pitchFamily="18" charset="0"/>
                <a:cs typeface="Arial" panose="020B0604020202020204" pitchFamily="34" charset="0"/>
              </a:rPr>
              <a:t>Башиловская</a:t>
            </a:r>
            <a:r>
              <a:rPr lang="ru-RU" sz="1200" dirty="0">
                <a:effectLst/>
                <a:latin typeface="Arial" panose="020B0604020202020204" pitchFamily="34" charset="0"/>
                <a:ea typeface="Times New Roman" panose="02020603050405020304" pitchFamily="18" charset="0"/>
                <a:cs typeface="Arial" panose="020B0604020202020204" pitchFamily="34" charset="0"/>
              </a:rPr>
              <a:t>, №10, стр. 1 от 28.05.2008</a:t>
            </a:r>
            <a:r>
              <a:rPr lang="ru-RU"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p>
            <a:pPr lvl="0" algn="just"/>
            <a:r>
              <a:rPr lang="ru-RU"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 Копия т</a:t>
            </a:r>
            <a:r>
              <a:rPr lang="ru-RU" sz="1200" dirty="0">
                <a:effectLst/>
                <a:latin typeface="Arial" panose="020B0604020202020204" pitchFamily="34" charset="0"/>
                <a:ea typeface="Times New Roman" panose="02020603050405020304" pitchFamily="18" charset="0"/>
                <a:cs typeface="Arial" panose="020B0604020202020204" pitchFamily="34" charset="0"/>
              </a:rPr>
              <a:t>ехнического паспорта нежилого здания, расположенного по адресу:  г. Красноярск, ул. </a:t>
            </a:r>
            <a:r>
              <a:rPr lang="ru-RU" sz="1200" dirty="0" err="1">
                <a:effectLst/>
                <a:latin typeface="Arial" panose="020B0604020202020204" pitchFamily="34" charset="0"/>
                <a:ea typeface="Times New Roman" panose="02020603050405020304" pitchFamily="18" charset="0"/>
                <a:cs typeface="Arial" panose="020B0604020202020204" pitchFamily="34" charset="0"/>
              </a:rPr>
              <a:t>Башиловская</a:t>
            </a:r>
            <a:r>
              <a:rPr lang="ru-RU" sz="1200" dirty="0">
                <a:effectLst/>
                <a:latin typeface="Arial" panose="020B0604020202020204" pitchFamily="34" charset="0"/>
                <a:ea typeface="Times New Roman" panose="02020603050405020304" pitchFamily="18" charset="0"/>
                <a:cs typeface="Arial" panose="020B0604020202020204" pitchFamily="34" charset="0"/>
              </a:rPr>
              <a:t>, №10, стр. 2 от 28.05.2008</a:t>
            </a:r>
            <a:r>
              <a:rPr lang="ru-RU"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p>
            <a:pPr lvl="0" algn="just"/>
            <a:r>
              <a:rPr lang="ru-RU" sz="1200" dirty="0">
                <a:effectLst/>
                <a:latin typeface="Arial" panose="020B0604020202020204" pitchFamily="34" charset="0"/>
                <a:ea typeface="Times New Roman" panose="02020603050405020304" pitchFamily="18" charset="0"/>
                <a:cs typeface="Arial" panose="020B0604020202020204" pitchFamily="34" charset="0"/>
              </a:rPr>
              <a:t>4. Фотографии нежилых зданий на земельном участке;</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p>
            <a:pPr lvl="0" algn="just"/>
            <a:r>
              <a:rPr lang="ru-RU" sz="1200" dirty="0">
                <a:effectLst/>
                <a:latin typeface="Arial" panose="020B0604020202020204" pitchFamily="34" charset="0"/>
                <a:ea typeface="Times New Roman" panose="02020603050405020304" pitchFamily="18" charset="0"/>
                <a:cs typeface="Arial" panose="020B0604020202020204" pitchFamily="34" charset="0"/>
              </a:rPr>
              <a:t>5. Скриншот интерактивной карты г. Красноярска;</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p>
            <a:pPr lvl="0" algn="just"/>
            <a:r>
              <a:rPr lang="ru-RU" sz="1200" dirty="0">
                <a:latin typeface="Arial" panose="020B0604020202020204" pitchFamily="34" charset="0"/>
                <a:ea typeface="Times New Roman" panose="02020603050405020304" pitchFamily="18" charset="0"/>
                <a:cs typeface="Arial" panose="020B0604020202020204" pitchFamily="34" charset="0"/>
              </a:rPr>
              <a:t>6</a:t>
            </a:r>
            <a:r>
              <a:rPr lang="ru-RU" sz="1200" dirty="0">
                <a:effectLst/>
                <a:latin typeface="Arial" panose="020B0604020202020204" pitchFamily="34" charset="0"/>
                <a:ea typeface="Times New Roman" panose="02020603050405020304" pitchFamily="18" charset="0"/>
                <a:cs typeface="Arial" panose="020B0604020202020204" pitchFamily="34" charset="0"/>
              </a:rPr>
              <a:t>. Выписка из ЕГРН об объекте недвижимости от 24.05.2021.</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3" name="Прямоугольник: скругленные углы 2"/>
          <p:cNvSpPr/>
          <p:nvPr/>
        </p:nvSpPr>
        <p:spPr>
          <a:xfrm>
            <a:off x="3975810" y="5154638"/>
            <a:ext cx="4824537" cy="1510455"/>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spcFirstLastPara="0" vert="horz" wrap="square" lIns="99568" tIns="56896" rIns="99568" bIns="56896" numCol="1" spcCol="1270" anchor="ctr" anchorCtr="0">
            <a:noAutofit/>
          </a:bodyPr>
          <a:lstStyle/>
          <a:p>
            <a:r>
              <a:rPr lang="ru-RU" sz="1400" b="1" dirty="0">
                <a:solidFill>
                  <a:srgbClr val="FF0000"/>
                </a:solidFill>
              </a:rPr>
              <a:t>Отнесен к сегменту: 4 "Предпринимательство", присвоен код расчёта вида использования: 04:000 - 4. СЕГМЕНТ «Предпринимательство» в соответствии с письмом Департамента муниципального имущества и земельных отношений администрации г. Красноярска от 07.05.2020 № 9326-ги.</a:t>
            </a:r>
            <a:endParaRPr lang="ru-RU" sz="1400" b="1" dirty="0">
              <a:solidFill>
                <a:srgbClr val="FF0000"/>
              </a:solidFill>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950BC0A6-5567-4820-857B-8C3DBBAEA384}" type="slidenum">
              <a:rPr lang="ru-RU" sz="1600" b="1">
                <a:solidFill>
                  <a:schemeClr val="accent1">
                    <a:lumMod val="75000"/>
                  </a:schemeClr>
                </a:solidFill>
              </a:rPr>
            </a:fld>
            <a:endParaRPr lang="ru-RU" sz="1600" b="1" dirty="0">
              <a:solidFill>
                <a:schemeClr val="accent1">
                  <a:lumMod val="75000"/>
                </a:schemeClr>
              </a:solidFill>
            </a:endParaRPr>
          </a:p>
        </p:txBody>
      </p:sp>
      <p:sp>
        <p:nvSpPr>
          <p:cNvPr id="4" name="Прямоугольник 1"/>
          <p:cNvSpPr>
            <a:spLocks noChangeAspect="1"/>
          </p:cNvSpPr>
          <p:nvPr/>
        </p:nvSpPr>
        <p:spPr>
          <a:xfrm>
            <a:off x="0" y="336809"/>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ПРИМЕР НЕОДНОЗНАЧНОГО ВРИ ЗЕМЕЛЬНОГО УЧАСТКА</a:t>
            </a:r>
            <a:endParaRPr lang="ru-RU" sz="1600" b="1" dirty="0">
              <a:solidFill>
                <a:schemeClr val="bg1"/>
              </a:solidFill>
              <a:cs typeface="Gill Sans" panose="020B0502020104020203"/>
            </a:endParaRPr>
          </a:p>
        </p:txBody>
      </p:sp>
      <p:sp>
        <p:nvSpPr>
          <p:cNvPr id="12" name="Капля 11"/>
          <p:cNvSpPr/>
          <p:nvPr/>
        </p:nvSpPr>
        <p:spPr>
          <a:xfrm>
            <a:off x="7524328" y="307359"/>
            <a:ext cx="1263450" cy="1075967"/>
          </a:xfrm>
          <a:prstGeom prst="teardrop">
            <a:avLst/>
          </a:prstGeom>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ru-RU" sz="1300" b="1" dirty="0"/>
              <a:t>Исправлено</a:t>
            </a:r>
            <a:r>
              <a:rPr lang="ru-RU" sz="1400" b="1" dirty="0"/>
              <a:t> по статье 21</a:t>
            </a:r>
            <a:endParaRPr lang="ru-RU" sz="1400" b="1" dirty="0"/>
          </a:p>
        </p:txBody>
      </p:sp>
      <p:graphicFrame>
        <p:nvGraphicFramePr>
          <p:cNvPr id="14" name="Таблица 13"/>
          <p:cNvGraphicFramePr>
            <a:graphicFrameLocks noGrp="1"/>
          </p:cNvGraphicFramePr>
          <p:nvPr/>
        </p:nvGraphicFramePr>
        <p:xfrm>
          <a:off x="4067943" y="5342780"/>
          <a:ext cx="4898291" cy="1032193"/>
        </p:xfrm>
        <a:graphic>
          <a:graphicData uri="http://schemas.openxmlformats.org/drawingml/2006/table">
            <a:tbl>
              <a:tblPr firstRow="1" firstCol="1" bandRow="1">
                <a:tableStyleId>{5C22544A-7EE6-4342-B048-85BDC9FD1C3A}</a:tableStyleId>
              </a:tblPr>
              <a:tblGrid>
                <a:gridCol w="1871983"/>
                <a:gridCol w="1471392"/>
                <a:gridCol w="1554916"/>
              </a:tblGrid>
              <a:tr h="803910">
                <a:tc>
                  <a:txBody>
                    <a:bodyPr/>
                    <a:lstStyle/>
                    <a:p>
                      <a:pPr algn="ctr">
                        <a:lnSpc>
                          <a:spcPct val="107000"/>
                        </a:lnSpc>
                        <a:spcAft>
                          <a:spcPts val="800"/>
                        </a:spcAft>
                      </a:pPr>
                      <a:r>
                        <a:rPr lang="ru-RU" sz="1400" kern="0" dirty="0">
                          <a:effectLst/>
                        </a:rPr>
                        <a:t>Кадастровый номер</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ru-RU" sz="1400" kern="100" dirty="0">
                          <a:effectLst/>
                        </a:rPr>
                        <a:t>Кадастровая стоимость, до пересчета, руб.</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ru-RU" sz="1400" kern="0" dirty="0">
                          <a:effectLst/>
                        </a:rPr>
                        <a:t>Кадастровая стоимость, после пересчета, руб.</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00025">
                <a:tc>
                  <a:txBody>
                    <a:bodyPr/>
                    <a:lstStyle/>
                    <a:p>
                      <a:r>
                        <a:rPr lang="ru-RU" sz="1400" b="1" dirty="0">
                          <a:latin typeface="Arial" panose="020B0604020202020204" pitchFamily="34" charset="0"/>
                          <a:cs typeface="Arial" panose="020B0604020202020204" pitchFamily="34" charset="0"/>
                        </a:rPr>
                        <a:t>24:50:0400388:44</a:t>
                      </a:r>
                      <a:endParaRPr lang="ru-RU" sz="1400" b="1" dirty="0">
                        <a:latin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ru-RU" sz="1400" kern="0" dirty="0">
                          <a:effectLst/>
                        </a:rPr>
                        <a:t>114 855 773,62</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fontAlgn="b"/>
                      <a:r>
                        <a:rPr lang="ru-RU" sz="1400" kern="0" dirty="0">
                          <a:solidFill>
                            <a:schemeClr val="dk1"/>
                          </a:solidFill>
                          <a:effectLst/>
                          <a:latin typeface="+mn-lt"/>
                          <a:ea typeface="+mn-ea"/>
                          <a:cs typeface="+mn-cs"/>
                        </a:rPr>
                        <a:t>29 958 951.96</a:t>
                      </a:r>
                      <a:endParaRPr lang="ru-RU" sz="1400" kern="0" dirty="0">
                        <a:solidFill>
                          <a:schemeClr val="dk1"/>
                        </a:solidFill>
                        <a:effectLst/>
                        <a:latin typeface="+mn-lt"/>
                        <a:ea typeface="+mn-ea"/>
                        <a:cs typeface="+mn-cs"/>
                      </a:endParaRPr>
                    </a:p>
                  </a:txBody>
                  <a:tcPr marL="9525" marR="9525" marT="9525" marB="0" anchor="b"/>
                </a:tc>
              </a:tr>
            </a:tbl>
          </a:graphicData>
        </a:graphic>
      </p:graphicFrame>
      <p:sp>
        <p:nvSpPr>
          <p:cNvPr id="5" name="TextBox 4"/>
          <p:cNvSpPr txBox="1"/>
          <p:nvPr/>
        </p:nvSpPr>
        <p:spPr>
          <a:xfrm>
            <a:off x="254086" y="1301788"/>
            <a:ext cx="7517610" cy="954107"/>
          </a:xfrm>
          <a:prstGeom prst="rect">
            <a:avLst/>
          </a:prstGeom>
          <a:noFill/>
        </p:spPr>
        <p:txBody>
          <a:bodyPr wrap="square">
            <a:spAutoFit/>
          </a:bodyPr>
          <a:lstStyle/>
          <a:p>
            <a:pPr indent="450215" algn="just"/>
            <a:r>
              <a:rPr lang="ru-RU" sz="1400" dirty="0">
                <a:effectLst/>
                <a:latin typeface="Arial" panose="020B0604020202020204" pitchFamily="34" charset="0"/>
                <a:ea typeface="Times New Roman" panose="02020603050405020304" pitchFamily="18" charset="0"/>
                <a:cs typeface="Arial" panose="020B0604020202020204" pitchFamily="34" charset="0"/>
              </a:rPr>
              <a:t>В ходе рассмотрения заявления, на основании приложенных документов и фотографий установлено, что на указанном земельном участке расположены объекты недвижимости: производственное здание, проходная, компрессорный цех и другие объекты, предназначенные для производственной деятельности. </a:t>
            </a:r>
            <a:endParaRPr lang="ru-RU" sz="14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8" name="Рисунок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3674" y="2521207"/>
            <a:ext cx="3989217" cy="3848368"/>
          </a:xfrm>
          <a:prstGeom prst="rect">
            <a:avLst/>
          </a:prstGeom>
        </p:spPr>
      </p:pic>
      <p:pic>
        <p:nvPicPr>
          <p:cNvPr id="10" name="Рисунок 9"/>
          <p:cNvPicPr>
            <a:picLocks noChangeAspect="1"/>
          </p:cNvPicPr>
          <p:nvPr/>
        </p:nvPicPr>
        <p:blipFill>
          <a:blip r:embed="rId2"/>
          <a:stretch>
            <a:fillRect/>
          </a:stretch>
        </p:blipFill>
        <p:spPr>
          <a:xfrm>
            <a:off x="4091110" y="2521207"/>
            <a:ext cx="4824537" cy="2625258"/>
          </a:xfrm>
          <a:prstGeom prst="rect">
            <a:avLst/>
          </a:prstGeom>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950BC0A6-5567-4820-857B-8C3DBBAEA384}" type="slidenum">
              <a:rPr lang="ru-RU" sz="1600" b="1">
                <a:solidFill>
                  <a:schemeClr val="accent1">
                    <a:lumMod val="75000"/>
                  </a:schemeClr>
                </a:solidFill>
              </a:rPr>
            </a:fld>
            <a:endParaRPr lang="ru-RU" sz="1600" b="1" dirty="0">
              <a:solidFill>
                <a:schemeClr val="accent1">
                  <a:lumMod val="75000"/>
                </a:schemeClr>
              </a:solidFill>
            </a:endParaRPr>
          </a:p>
        </p:txBody>
      </p:sp>
      <p:sp>
        <p:nvSpPr>
          <p:cNvPr id="4" name="Прямоугольник 1"/>
          <p:cNvSpPr>
            <a:spLocks noChangeAspect="1"/>
          </p:cNvSpPr>
          <p:nvPr/>
        </p:nvSpPr>
        <p:spPr>
          <a:xfrm>
            <a:off x="0" y="336809"/>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ПРИМЕР МНОГОЗНАЧНОГО ВРИ ЗЕМЕЛЬНОГО УЧАСТКА</a:t>
            </a:r>
            <a:endParaRPr lang="ru-RU" sz="1600" b="1" dirty="0">
              <a:solidFill>
                <a:schemeClr val="bg1"/>
              </a:solidFill>
              <a:cs typeface="Gill Sans" panose="020B0502020104020203"/>
            </a:endParaRPr>
          </a:p>
        </p:txBody>
      </p:sp>
      <p:sp>
        <p:nvSpPr>
          <p:cNvPr id="3" name="Прямоугольник 2"/>
          <p:cNvSpPr/>
          <p:nvPr/>
        </p:nvSpPr>
        <p:spPr>
          <a:xfrm>
            <a:off x="395536" y="1340768"/>
            <a:ext cx="4007296" cy="5309146"/>
          </a:xfrm>
          <a:prstGeom prst="rect">
            <a:avLst/>
          </a:prstGeom>
        </p:spPr>
        <p:txBody>
          <a:bodyPr wrap="square">
            <a:spAutoFit/>
          </a:bodyPr>
          <a:lstStyle/>
          <a:p>
            <a:r>
              <a:rPr lang="ru-RU" sz="1200" b="1" dirty="0">
                <a:cs typeface="Arial" panose="020B0604020202020204" pitchFamily="34" charset="0"/>
              </a:rPr>
              <a:t>24:50:0200132:1693</a:t>
            </a:r>
            <a:endParaRPr lang="ru-RU" sz="1200" b="1" dirty="0">
              <a:cs typeface="Arial" panose="020B0604020202020204" pitchFamily="34" charset="0"/>
            </a:endParaRPr>
          </a:p>
          <a:p>
            <a:pPr lvl="0"/>
            <a:r>
              <a:rPr lang="ru-RU" sz="1200" b="1" dirty="0">
                <a:cs typeface="Arial" panose="020B0604020202020204" pitchFamily="34" charset="0"/>
              </a:rPr>
              <a:t>ВРИ по документам (ЕГРН): </a:t>
            </a:r>
            <a:r>
              <a:rPr lang="x-none" sz="900" dirty="0">
                <a:cs typeface="Arial" panose="020B0604020202020204" pitchFamily="34" charset="0"/>
              </a:rPr>
              <a:t>проведение научных исследований </a:t>
            </a:r>
            <a:r>
              <a:rPr lang="x-none" sz="900" b="1" dirty="0">
                <a:solidFill>
                  <a:srgbClr val="E27100"/>
                </a:solidFill>
                <a:cs typeface="Arial" panose="020B0604020202020204" pitchFamily="34" charset="0"/>
              </a:rPr>
              <a:t>(код - 3.9.2)</a:t>
            </a:r>
            <a:r>
              <a:rPr lang="x-none" sz="900" b="1" dirty="0">
                <a:cs typeface="Arial" panose="020B0604020202020204" pitchFamily="34" charset="0"/>
              </a:rPr>
              <a:t>, </a:t>
            </a:r>
            <a:r>
              <a:rPr lang="x-none" sz="900" dirty="0">
                <a:cs typeface="Arial" panose="020B0604020202020204" pitchFamily="34" charset="0"/>
              </a:rPr>
              <a:t>в части размещения зданий и сооружений, предназначенных для проведения научных изысканий, исследований и разработок (научно-исследовательские и проектные институты, научные центры); </a:t>
            </a:r>
            <a:r>
              <a:rPr lang="ru-RU" sz="900" dirty="0">
                <a:cs typeface="Arial" panose="020B0604020202020204" pitchFamily="34" charset="0"/>
              </a:rPr>
              <a:t> </a:t>
            </a:r>
            <a:r>
              <a:rPr lang="x-none" sz="900" dirty="0">
                <a:cs typeface="Arial" panose="020B0604020202020204" pitchFamily="34" charset="0"/>
              </a:rPr>
              <a:t>обеспечение внутреннего правопорядка </a:t>
            </a:r>
            <a:r>
              <a:rPr lang="x-none" sz="900" b="1" dirty="0">
                <a:solidFill>
                  <a:srgbClr val="E27100"/>
                </a:solidFill>
                <a:cs typeface="Arial" panose="020B0604020202020204" pitchFamily="34" charset="0"/>
              </a:rPr>
              <a:t>(код - 8.3)</a:t>
            </a:r>
            <a:r>
              <a:rPr lang="x-none" sz="900" b="1" dirty="0">
                <a:cs typeface="Arial" panose="020B0604020202020204" pitchFamily="34" charset="0"/>
              </a:rPr>
              <a:t>, </a:t>
            </a:r>
            <a:r>
              <a:rPr lang="x-none" sz="900" dirty="0">
                <a:cs typeface="Arial" panose="020B0604020202020204" pitchFamily="34" charset="0"/>
              </a:rPr>
              <a:t>в части размещения объектов капитального строительства, необходимых для подготовки и поддержания в готовности органов внутренних дел, Росгвардии и спасательных служб, в которых существует военизированная служба; социальное обслуживание </a:t>
            </a:r>
            <a:r>
              <a:rPr lang="x-none" sz="900" b="1" dirty="0">
                <a:solidFill>
                  <a:srgbClr val="E27100"/>
                </a:solidFill>
                <a:cs typeface="Arial" panose="020B0604020202020204" pitchFamily="34" charset="0"/>
              </a:rPr>
              <a:t>(код - 3.2)</a:t>
            </a:r>
            <a:r>
              <a:rPr lang="x-none" sz="900" b="1" dirty="0">
                <a:cs typeface="Arial" panose="020B0604020202020204" pitchFamily="34" charset="0"/>
              </a:rPr>
              <a:t>; </a:t>
            </a:r>
            <a:r>
              <a:rPr lang="x-none" sz="900" dirty="0">
                <a:cs typeface="Arial" panose="020B0604020202020204" pitchFamily="34" charset="0"/>
              </a:rPr>
              <a:t>бытовое обслуживание </a:t>
            </a:r>
            <a:r>
              <a:rPr lang="x-none" sz="900" b="1" dirty="0">
                <a:solidFill>
                  <a:srgbClr val="E27100"/>
                </a:solidFill>
                <a:cs typeface="Arial" panose="020B0604020202020204" pitchFamily="34" charset="0"/>
              </a:rPr>
              <a:t>(код - 3.3)</a:t>
            </a:r>
            <a:r>
              <a:rPr lang="x-none" sz="900" b="1" dirty="0">
                <a:cs typeface="Arial" panose="020B0604020202020204" pitchFamily="34" charset="0"/>
              </a:rPr>
              <a:t>; </a:t>
            </a:r>
            <a:r>
              <a:rPr lang="x-none" sz="900" dirty="0">
                <a:cs typeface="Arial" panose="020B0604020202020204" pitchFamily="34" charset="0"/>
              </a:rPr>
              <a:t>амбулаторно-поликлиническое обслуживание </a:t>
            </a:r>
            <a:r>
              <a:rPr lang="x-none" sz="900" b="1" dirty="0">
                <a:solidFill>
                  <a:srgbClr val="E27100"/>
                </a:solidFill>
                <a:cs typeface="Arial" panose="020B0604020202020204" pitchFamily="34" charset="0"/>
              </a:rPr>
              <a:t>(код - 3.4.1)</a:t>
            </a:r>
            <a:r>
              <a:rPr lang="x-none" sz="900" b="1" dirty="0">
                <a:cs typeface="Arial" panose="020B0604020202020204" pitchFamily="34" charset="0"/>
              </a:rPr>
              <a:t>, </a:t>
            </a:r>
            <a:r>
              <a:rPr lang="x-none" sz="900" dirty="0">
                <a:cs typeface="Arial" panose="020B0604020202020204" pitchFamily="34" charset="0"/>
              </a:rPr>
              <a:t>в части размещения объектов капитального строительства, предназначенных для оказания гражданам амбулаторно-поликлинической медицинской помощи (поликлиники, фельдшерские пункты); культурное развитие </a:t>
            </a:r>
            <a:r>
              <a:rPr lang="x-none" sz="900" b="1" dirty="0">
                <a:solidFill>
                  <a:srgbClr val="E27100"/>
                </a:solidFill>
                <a:cs typeface="Arial" panose="020B0604020202020204" pitchFamily="34" charset="0"/>
              </a:rPr>
              <a:t>(код - 3.6)</a:t>
            </a:r>
            <a:r>
              <a:rPr lang="x-none" sz="900" b="1" dirty="0">
                <a:cs typeface="Arial" panose="020B0604020202020204" pitchFamily="34" charset="0"/>
              </a:rPr>
              <a:t>; </a:t>
            </a:r>
            <a:r>
              <a:rPr lang="x-none" sz="900" dirty="0">
                <a:cs typeface="Arial" panose="020B0604020202020204" pitchFamily="34" charset="0"/>
              </a:rPr>
              <a:t>деловое управление </a:t>
            </a:r>
            <a:r>
              <a:rPr lang="x-none" sz="900" b="1" dirty="0">
                <a:solidFill>
                  <a:srgbClr val="E27100"/>
                </a:solidFill>
                <a:cs typeface="Arial" panose="020B0604020202020204" pitchFamily="34" charset="0"/>
              </a:rPr>
              <a:t>(код - 4.1)</a:t>
            </a:r>
            <a:r>
              <a:rPr lang="x-none" sz="900" b="1" dirty="0">
                <a:cs typeface="Arial" panose="020B0604020202020204" pitchFamily="34" charset="0"/>
              </a:rPr>
              <a:t>; </a:t>
            </a:r>
            <a:r>
              <a:rPr lang="x-none" sz="900" dirty="0">
                <a:cs typeface="Arial" panose="020B0604020202020204" pitchFamily="34" charset="0"/>
              </a:rPr>
              <a:t>общественное управление </a:t>
            </a:r>
            <a:r>
              <a:rPr lang="x-none" sz="900" dirty="0">
                <a:solidFill>
                  <a:srgbClr val="E27100"/>
                </a:solidFill>
                <a:cs typeface="Arial" panose="020B0604020202020204" pitchFamily="34" charset="0"/>
              </a:rPr>
              <a:t>(</a:t>
            </a:r>
            <a:r>
              <a:rPr lang="x-none" sz="900" b="1" dirty="0">
                <a:solidFill>
                  <a:srgbClr val="E27100"/>
                </a:solidFill>
                <a:cs typeface="Arial" panose="020B0604020202020204" pitchFamily="34" charset="0"/>
              </a:rPr>
              <a:t>код - 3.8)</a:t>
            </a:r>
            <a:r>
              <a:rPr lang="x-none" sz="900" b="1" dirty="0">
                <a:cs typeface="Arial" panose="020B0604020202020204" pitchFamily="34" charset="0"/>
              </a:rPr>
              <a:t>; </a:t>
            </a:r>
            <a:r>
              <a:rPr lang="x-none" sz="900" dirty="0">
                <a:cs typeface="Arial" panose="020B0604020202020204" pitchFamily="34" charset="0"/>
              </a:rPr>
              <a:t>амбулаторное ветеринарное обслуживание </a:t>
            </a:r>
            <a:r>
              <a:rPr lang="x-none" sz="900" b="1" dirty="0">
                <a:solidFill>
                  <a:srgbClr val="E27100"/>
                </a:solidFill>
                <a:cs typeface="Arial" panose="020B0604020202020204" pitchFamily="34" charset="0"/>
              </a:rPr>
              <a:t>(код - 3.10.1)</a:t>
            </a:r>
            <a:r>
              <a:rPr lang="x-none" sz="900" b="1" dirty="0">
                <a:cs typeface="Arial" panose="020B0604020202020204" pitchFamily="34" charset="0"/>
              </a:rPr>
              <a:t>; </a:t>
            </a:r>
            <a:r>
              <a:rPr lang="x-none" sz="900" dirty="0">
                <a:cs typeface="Arial" panose="020B0604020202020204" pitchFamily="34" charset="0"/>
              </a:rPr>
              <a:t>приюты для животных </a:t>
            </a:r>
            <a:r>
              <a:rPr lang="x-none" sz="900" b="1" dirty="0">
                <a:solidFill>
                  <a:srgbClr val="E27100"/>
                </a:solidFill>
                <a:cs typeface="Arial" panose="020B0604020202020204" pitchFamily="34" charset="0"/>
              </a:rPr>
              <a:t>(код - 3.10.2)</a:t>
            </a:r>
            <a:r>
              <a:rPr lang="x-none" sz="900" dirty="0">
                <a:cs typeface="Arial" panose="020B0604020202020204" pitchFamily="34" charset="0"/>
              </a:rPr>
              <a:t>, в части размещения объектов капитального строительства, предназначенных для оказания ветеринарных услуг в стационаре; </a:t>
            </a:r>
            <a:endParaRPr lang="ru-RU" sz="900" dirty="0">
              <a:cs typeface="Arial" panose="020B0604020202020204" pitchFamily="34" charset="0"/>
            </a:endParaRPr>
          </a:p>
          <a:p>
            <a:pPr lvl="0"/>
            <a:r>
              <a:rPr lang="x-none" sz="900" dirty="0">
                <a:cs typeface="Arial" panose="020B0604020202020204" pitchFamily="34" charset="0"/>
              </a:rPr>
              <a:t>магазины </a:t>
            </a:r>
            <a:r>
              <a:rPr lang="x-none" sz="900" b="1" dirty="0">
                <a:solidFill>
                  <a:srgbClr val="E27100"/>
                </a:solidFill>
                <a:cs typeface="Arial" panose="020B0604020202020204" pitchFamily="34" charset="0"/>
              </a:rPr>
              <a:t>(код - 4.4)</a:t>
            </a:r>
            <a:r>
              <a:rPr lang="x-none" sz="900" b="1" dirty="0">
                <a:cs typeface="Arial" panose="020B0604020202020204" pitchFamily="34" charset="0"/>
              </a:rPr>
              <a:t>; </a:t>
            </a:r>
            <a:r>
              <a:rPr lang="x-none" sz="900" dirty="0">
                <a:cs typeface="Arial" panose="020B0604020202020204" pitchFamily="34" charset="0"/>
              </a:rPr>
              <a:t>банковская и страховая деятельность </a:t>
            </a:r>
            <a:r>
              <a:rPr lang="x-none" sz="900" b="1" dirty="0">
                <a:solidFill>
                  <a:srgbClr val="E27100"/>
                </a:solidFill>
                <a:cs typeface="Arial" panose="020B0604020202020204" pitchFamily="34" charset="0"/>
              </a:rPr>
              <a:t>(код - 4.5)</a:t>
            </a:r>
            <a:r>
              <a:rPr lang="x-none" sz="900" b="1" dirty="0">
                <a:cs typeface="Arial" panose="020B0604020202020204" pitchFamily="34" charset="0"/>
              </a:rPr>
              <a:t>; </a:t>
            </a:r>
            <a:r>
              <a:rPr lang="x-none" sz="900" dirty="0">
                <a:cs typeface="Arial" panose="020B0604020202020204" pitchFamily="34" charset="0"/>
              </a:rPr>
              <a:t>общественное питание </a:t>
            </a:r>
            <a:r>
              <a:rPr lang="x-none" sz="900" dirty="0">
                <a:solidFill>
                  <a:srgbClr val="E27100"/>
                </a:solidFill>
                <a:cs typeface="Arial" panose="020B0604020202020204" pitchFamily="34" charset="0"/>
              </a:rPr>
              <a:t>(</a:t>
            </a:r>
            <a:r>
              <a:rPr lang="x-none" sz="900" b="1" dirty="0">
                <a:solidFill>
                  <a:srgbClr val="E27100"/>
                </a:solidFill>
                <a:cs typeface="Arial" panose="020B0604020202020204" pitchFamily="34" charset="0"/>
              </a:rPr>
              <a:t>код - 4.6)</a:t>
            </a:r>
            <a:r>
              <a:rPr lang="x-none" sz="900" b="1" dirty="0">
                <a:cs typeface="Arial" panose="020B0604020202020204" pitchFamily="34" charset="0"/>
              </a:rPr>
              <a:t>; </a:t>
            </a:r>
            <a:r>
              <a:rPr lang="x-none" sz="900" dirty="0">
                <a:cs typeface="Arial" panose="020B0604020202020204" pitchFamily="34" charset="0"/>
              </a:rPr>
              <a:t>гостиничное обслуживание </a:t>
            </a:r>
            <a:r>
              <a:rPr lang="x-none" sz="900" b="1" dirty="0">
                <a:solidFill>
                  <a:srgbClr val="E27100"/>
                </a:solidFill>
                <a:cs typeface="Arial" panose="020B0604020202020204" pitchFamily="34" charset="0"/>
              </a:rPr>
              <a:t>(код - 4.7)</a:t>
            </a:r>
            <a:r>
              <a:rPr lang="x-none" sz="900" b="1" dirty="0">
                <a:cs typeface="Arial" panose="020B0604020202020204" pitchFamily="34" charset="0"/>
              </a:rPr>
              <a:t>; </a:t>
            </a:r>
            <a:r>
              <a:rPr lang="x-none" sz="900" dirty="0">
                <a:cs typeface="Arial" panose="020B0604020202020204" pitchFamily="34" charset="0"/>
              </a:rPr>
              <a:t>обеспечение занятий спортом в помещениях </a:t>
            </a:r>
            <a:r>
              <a:rPr lang="x-none" sz="900" b="1" dirty="0">
                <a:solidFill>
                  <a:srgbClr val="E27100"/>
                </a:solidFill>
                <a:cs typeface="Arial" panose="020B0604020202020204" pitchFamily="34" charset="0"/>
              </a:rPr>
              <a:t>(код - 5.1.2)</a:t>
            </a:r>
            <a:r>
              <a:rPr lang="x-none" sz="900" dirty="0">
                <a:cs typeface="Arial" panose="020B0604020202020204" pitchFamily="34" charset="0"/>
              </a:rPr>
              <a:t>, в части размещения спортивных клубов, спортивных залов, бассейнов в зданиях и сооружениях; объекты торговли (торговые центры, торгово-развлекательные центры (комплексы) </a:t>
            </a:r>
            <a:r>
              <a:rPr lang="x-none" sz="900" b="1" dirty="0">
                <a:solidFill>
                  <a:srgbClr val="E27100"/>
                </a:solidFill>
                <a:cs typeface="Arial" panose="020B0604020202020204" pitchFamily="34" charset="0"/>
              </a:rPr>
              <a:t>(код - 4.2)</a:t>
            </a:r>
            <a:r>
              <a:rPr lang="x-none" sz="900" b="1" dirty="0">
                <a:cs typeface="Arial" panose="020B0604020202020204" pitchFamily="34" charset="0"/>
              </a:rPr>
              <a:t>; </a:t>
            </a:r>
            <a:endParaRPr lang="ru-RU" sz="900" b="1" dirty="0">
              <a:cs typeface="Arial" panose="020B0604020202020204" pitchFamily="34" charset="0"/>
            </a:endParaRPr>
          </a:p>
          <a:p>
            <a:pPr lvl="0"/>
            <a:r>
              <a:rPr lang="x-none" sz="900" dirty="0">
                <a:cs typeface="Arial" panose="020B0604020202020204" pitchFamily="34" charset="0"/>
              </a:rPr>
              <a:t>рынки </a:t>
            </a:r>
            <a:r>
              <a:rPr lang="x-none" sz="900" b="1" dirty="0">
                <a:solidFill>
                  <a:srgbClr val="E27100"/>
                </a:solidFill>
                <a:cs typeface="Arial" panose="020B0604020202020204" pitchFamily="34" charset="0"/>
              </a:rPr>
              <a:t>(код - 4.3)</a:t>
            </a:r>
            <a:r>
              <a:rPr lang="x-none" sz="900" b="1" dirty="0">
                <a:cs typeface="Arial" panose="020B0604020202020204" pitchFamily="34" charset="0"/>
              </a:rPr>
              <a:t>, </a:t>
            </a:r>
            <a:r>
              <a:rPr lang="x-none" sz="900" dirty="0">
                <a:cs typeface="Arial" panose="020B0604020202020204" pitchFamily="34" charset="0"/>
              </a:rPr>
              <a:t>за исключением оптовых; развлекательные мероприятия </a:t>
            </a:r>
            <a:r>
              <a:rPr lang="x-none" sz="900" b="1" dirty="0">
                <a:solidFill>
                  <a:srgbClr val="E27100"/>
                </a:solidFill>
                <a:cs typeface="Arial" panose="020B0604020202020204" pitchFamily="34" charset="0"/>
              </a:rPr>
              <a:t>(код - 4.8.1)</a:t>
            </a:r>
            <a:r>
              <a:rPr lang="x-none" sz="900" b="1" dirty="0">
                <a:cs typeface="Arial" panose="020B0604020202020204" pitchFamily="34" charset="0"/>
              </a:rPr>
              <a:t>, </a:t>
            </a:r>
            <a:r>
              <a:rPr lang="x-none" sz="900" dirty="0">
                <a:cs typeface="Arial" panose="020B0604020202020204" pitchFamily="34" charset="0"/>
              </a:rPr>
              <a:t>в части размещения зданий и сооружений, предназначенных для размещения дискотек и танцевальных площадок, ночных клубов, аквапарков, боулинга, аттракционов, игровых площадок; предоставление коммунальных услуг </a:t>
            </a:r>
            <a:r>
              <a:rPr lang="x-none" sz="900" b="1" dirty="0">
                <a:solidFill>
                  <a:srgbClr val="E27100"/>
                </a:solidFill>
                <a:cs typeface="Arial" panose="020B0604020202020204" pitchFamily="34" charset="0"/>
              </a:rPr>
              <a:t>(код - 3.1.1)</a:t>
            </a:r>
            <a:r>
              <a:rPr lang="x-none" sz="900" b="1" dirty="0">
                <a:cs typeface="Arial" panose="020B0604020202020204" pitchFamily="34" charset="0"/>
              </a:rPr>
              <a:t>, </a:t>
            </a:r>
            <a:r>
              <a:rPr lang="x-none" sz="900" dirty="0">
                <a:cs typeface="Arial" panose="020B0604020202020204" pitchFamily="34" charset="0"/>
              </a:rPr>
              <a:t>за исключением размещения стоянок, гаражей и мастерских для обслуживания уборочной и аварийной техники, сооружений, необходимых для сбора и плавки снега; </a:t>
            </a:r>
            <a:endParaRPr lang="ru-RU" sz="900" dirty="0">
              <a:cs typeface="Arial" panose="020B0604020202020204" pitchFamily="34" charset="0"/>
            </a:endParaRPr>
          </a:p>
          <a:p>
            <a:pPr lvl="0"/>
            <a:r>
              <a:rPr lang="x-none" sz="900" dirty="0">
                <a:cs typeface="Arial" panose="020B0604020202020204" pitchFamily="34" charset="0"/>
              </a:rPr>
              <a:t>административные здания организаций, обеспечивающих предоставление коммунальных услуг </a:t>
            </a:r>
            <a:r>
              <a:rPr lang="x-none" sz="900" b="1" dirty="0">
                <a:solidFill>
                  <a:srgbClr val="E27100"/>
                </a:solidFill>
                <a:cs typeface="Arial" panose="020B0604020202020204" pitchFamily="34" charset="0"/>
              </a:rPr>
              <a:t>(код - 3.1.2)</a:t>
            </a:r>
            <a:r>
              <a:rPr lang="x-none" sz="900" b="1" dirty="0">
                <a:cs typeface="Arial" panose="020B0604020202020204" pitchFamily="34" charset="0"/>
              </a:rPr>
              <a:t>;   </a:t>
            </a:r>
            <a:endParaRPr lang="ru-RU" sz="900" b="1" dirty="0">
              <a:cs typeface="Arial" panose="020B0604020202020204" pitchFamily="34" charset="0"/>
            </a:endParaRPr>
          </a:p>
          <a:p>
            <a:pPr lvl="0"/>
            <a:r>
              <a:rPr lang="x-none" sz="900" dirty="0">
                <a:cs typeface="Arial" panose="020B0604020202020204" pitchFamily="34" charset="0"/>
              </a:rPr>
              <a:t>хранение автотранспорта </a:t>
            </a:r>
            <a:r>
              <a:rPr lang="x-none" sz="900" b="1" dirty="0">
                <a:solidFill>
                  <a:srgbClr val="E27100"/>
                </a:solidFill>
                <a:cs typeface="Arial" panose="020B0604020202020204" pitchFamily="34" charset="0"/>
              </a:rPr>
              <a:t>(код - 2.7.1)</a:t>
            </a:r>
            <a:r>
              <a:rPr lang="x-none" sz="900" b="1" dirty="0">
                <a:cs typeface="Arial" panose="020B0604020202020204" pitchFamily="34" charset="0"/>
              </a:rPr>
              <a:t>, </a:t>
            </a:r>
            <a:r>
              <a:rPr lang="x-none" sz="900" dirty="0">
                <a:cs typeface="Arial" panose="020B0604020202020204" pitchFamily="34" charset="0"/>
              </a:rPr>
              <a:t>в части размещения подземных гаражей; автомобильные мойки </a:t>
            </a:r>
            <a:r>
              <a:rPr lang="x-none" sz="900" b="1" dirty="0">
                <a:solidFill>
                  <a:srgbClr val="E27100"/>
                </a:solidFill>
                <a:cs typeface="Arial" panose="020B0604020202020204" pitchFamily="34" charset="0"/>
              </a:rPr>
              <a:t>(код - 4.9.1.3)</a:t>
            </a:r>
            <a:r>
              <a:rPr lang="x-none" sz="900" b="1" dirty="0">
                <a:cs typeface="Arial" panose="020B0604020202020204" pitchFamily="34" charset="0"/>
              </a:rPr>
              <a:t>; </a:t>
            </a:r>
            <a:endParaRPr lang="ru-RU" sz="900" b="1" dirty="0">
              <a:cs typeface="Arial" panose="020B0604020202020204" pitchFamily="34" charset="0"/>
            </a:endParaRPr>
          </a:p>
          <a:p>
            <a:pPr lvl="0"/>
            <a:r>
              <a:rPr lang="x-none" sz="900" dirty="0">
                <a:cs typeface="Arial" panose="020B0604020202020204" pitchFamily="34" charset="0"/>
              </a:rPr>
              <a:t>ремонт автомобилей </a:t>
            </a:r>
            <a:r>
              <a:rPr lang="x-none" sz="900" b="1" dirty="0">
                <a:solidFill>
                  <a:srgbClr val="E27100"/>
                </a:solidFill>
                <a:cs typeface="Arial" panose="020B0604020202020204" pitchFamily="34" charset="0"/>
              </a:rPr>
              <a:t>(код - 4.9.1.4)</a:t>
            </a:r>
            <a:r>
              <a:rPr lang="x-none" sz="900" b="1" dirty="0">
                <a:cs typeface="Arial" panose="020B0604020202020204" pitchFamily="34" charset="0"/>
              </a:rPr>
              <a:t>; </a:t>
            </a:r>
            <a:r>
              <a:rPr lang="x-none" sz="900" dirty="0">
                <a:cs typeface="Arial" panose="020B0604020202020204" pitchFamily="34" charset="0"/>
              </a:rPr>
              <a:t>служебные гаражи </a:t>
            </a:r>
            <a:r>
              <a:rPr lang="x-none" sz="900" b="1" dirty="0">
                <a:solidFill>
                  <a:srgbClr val="E27100"/>
                </a:solidFill>
                <a:cs typeface="Arial" panose="020B0604020202020204" pitchFamily="34" charset="0"/>
              </a:rPr>
              <a:t>(код - 4.9)</a:t>
            </a:r>
            <a:r>
              <a:rPr lang="x-none" sz="900" b="1" dirty="0">
                <a:cs typeface="Arial" panose="020B0604020202020204" pitchFamily="34" charset="0"/>
              </a:rPr>
              <a:t>; </a:t>
            </a:r>
            <a:endParaRPr lang="ru-RU" sz="900" b="1" dirty="0">
              <a:cs typeface="Arial" panose="020B0604020202020204" pitchFamily="34" charset="0"/>
            </a:endParaRPr>
          </a:p>
          <a:p>
            <a:pPr lvl="0"/>
            <a:r>
              <a:rPr lang="x-none" sz="900" dirty="0">
                <a:cs typeface="Arial" panose="020B0604020202020204" pitchFamily="34" charset="0"/>
              </a:rPr>
              <a:t>отдых (рекреация) </a:t>
            </a:r>
            <a:r>
              <a:rPr lang="x-none" sz="900" b="1" dirty="0">
                <a:solidFill>
                  <a:srgbClr val="E27100"/>
                </a:solidFill>
                <a:cs typeface="Arial" panose="020B0604020202020204" pitchFamily="34" charset="0"/>
              </a:rPr>
              <a:t>(код - 5.0)</a:t>
            </a:r>
            <a:r>
              <a:rPr lang="x-none" sz="900" b="1" dirty="0">
                <a:cs typeface="Arial" panose="020B0604020202020204" pitchFamily="34" charset="0"/>
              </a:rPr>
              <a:t>, </a:t>
            </a:r>
            <a:r>
              <a:rPr lang="x-none" sz="900" dirty="0">
                <a:cs typeface="Arial" panose="020B0604020202020204" pitchFamily="34" charset="0"/>
              </a:rPr>
              <a:t>в части создания скверов и ухода за ними</a:t>
            </a:r>
            <a:endParaRPr lang="ru-RU" sz="900" dirty="0">
              <a:cs typeface="Arial" panose="020B0604020202020204" pitchFamily="34" charset="0"/>
            </a:endParaRPr>
          </a:p>
        </p:txBody>
      </p:sp>
      <p:sp>
        <p:nvSpPr>
          <p:cNvPr id="5" name="Прямоугольник: скругленные углы 4"/>
          <p:cNvSpPr/>
          <p:nvPr/>
        </p:nvSpPr>
        <p:spPr>
          <a:xfrm>
            <a:off x="4588562" y="2279512"/>
            <a:ext cx="4135490" cy="830997"/>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spcFirstLastPara="0" vert="horz" wrap="square" lIns="99568" tIns="56896" rIns="99568" bIns="56896" numCol="1" spcCol="1270" anchor="ctr" anchorCtr="0">
            <a:noAutofit/>
          </a:bodyPr>
          <a:lstStyle/>
          <a:p>
            <a:r>
              <a:rPr lang="ru-RU" sz="1400" b="1" dirty="0">
                <a:solidFill>
                  <a:schemeClr val="tx1"/>
                </a:solidFill>
              </a:rPr>
              <a:t>В соответствии с  данными ЕГРН объект имеет 9 вариантов определения кадастровой стоимости </a:t>
            </a:r>
            <a:endParaRPr lang="ru-RU" sz="1400" b="1" dirty="0">
              <a:solidFill>
                <a:schemeClr val="tx1"/>
              </a:solidFill>
            </a:endParaRPr>
          </a:p>
          <a:p>
            <a:r>
              <a:rPr lang="ru-RU" sz="1400" b="1" dirty="0">
                <a:solidFill>
                  <a:srgbClr val="E27100"/>
                </a:solidFill>
              </a:rPr>
              <a:t>(от 22 212 руб. до 15 215 850 руб.)</a:t>
            </a:r>
            <a:endParaRPr lang="ru-RU" sz="1400" b="1" dirty="0">
              <a:solidFill>
                <a:srgbClr val="E27100"/>
              </a:solidFill>
            </a:endParaRPr>
          </a:p>
        </p:txBody>
      </p:sp>
      <p:sp>
        <p:nvSpPr>
          <p:cNvPr id="9" name="TextBox 8"/>
          <p:cNvSpPr txBox="1"/>
          <p:nvPr/>
        </p:nvSpPr>
        <p:spPr>
          <a:xfrm>
            <a:off x="4588562" y="1373612"/>
            <a:ext cx="4572000" cy="830997"/>
          </a:xfrm>
          <a:prstGeom prst="rect">
            <a:avLst/>
          </a:prstGeom>
          <a:noFill/>
        </p:spPr>
        <p:txBody>
          <a:bodyPr wrap="square">
            <a:spAutoFit/>
          </a:bodyPr>
          <a:lstStyle/>
          <a:p>
            <a:r>
              <a:rPr lang="ru-RU" sz="1200" b="1" dirty="0">
                <a:cs typeface="Arial" panose="020B0604020202020204" pitchFamily="34" charset="0"/>
              </a:rPr>
              <a:t>ВРИ </a:t>
            </a:r>
            <a:r>
              <a:rPr lang="x-none" sz="1200" b="1" dirty="0">
                <a:cs typeface="Arial" panose="020B0604020202020204" pitchFamily="34" charset="0"/>
              </a:rPr>
              <a:t>по</a:t>
            </a:r>
            <a:r>
              <a:rPr lang="ru-RU" sz="1200" b="1" dirty="0">
                <a:cs typeface="Arial" panose="020B0604020202020204" pitchFamily="34" charset="0"/>
              </a:rPr>
              <a:t> </a:t>
            </a:r>
            <a:r>
              <a:rPr lang="x-none" sz="1200" b="1" dirty="0">
                <a:cs typeface="Arial" panose="020B0604020202020204" pitchFamily="34" charset="0"/>
              </a:rPr>
              <a:t>справочнику</a:t>
            </a:r>
            <a:r>
              <a:rPr lang="ru-RU" sz="1200" b="1" dirty="0">
                <a:cs typeface="Arial" panose="020B0604020202020204" pitchFamily="34" charset="0"/>
              </a:rPr>
              <a:t> (ЕГРН): </a:t>
            </a:r>
            <a:r>
              <a:rPr lang="x-none" sz="1200" b="1" dirty="0">
                <a:solidFill>
                  <a:srgbClr val="E27100"/>
                </a:solidFill>
                <a:cs typeface="Arial" panose="020B0604020202020204" pitchFamily="34" charset="0"/>
              </a:rPr>
              <a:t>Для</a:t>
            </a:r>
            <a:r>
              <a:rPr lang="ru-RU" sz="1200" b="1" dirty="0">
                <a:solidFill>
                  <a:srgbClr val="E27100"/>
                </a:solidFill>
                <a:cs typeface="Arial" panose="020B0604020202020204" pitchFamily="34" charset="0"/>
              </a:rPr>
              <a:t> </a:t>
            </a:r>
            <a:r>
              <a:rPr lang="x-none" sz="1200" b="1" dirty="0">
                <a:solidFill>
                  <a:srgbClr val="E27100"/>
                </a:solidFill>
                <a:cs typeface="Arial" panose="020B0604020202020204" pitchFamily="34" charset="0"/>
              </a:rPr>
              <a:t>объектов</a:t>
            </a:r>
            <a:r>
              <a:rPr lang="ru-RU" sz="1200" b="1" dirty="0">
                <a:solidFill>
                  <a:srgbClr val="E27100"/>
                </a:solidFill>
                <a:cs typeface="Arial" panose="020B0604020202020204" pitchFamily="34" charset="0"/>
              </a:rPr>
              <a:t> </a:t>
            </a:r>
            <a:r>
              <a:rPr lang="x-none" sz="1200" b="1" dirty="0">
                <a:solidFill>
                  <a:srgbClr val="E27100"/>
                </a:solidFill>
                <a:cs typeface="Arial" panose="020B0604020202020204" pitchFamily="34" charset="0"/>
              </a:rPr>
              <a:t>жилой</a:t>
            </a:r>
            <a:r>
              <a:rPr lang="ru-RU" sz="1200" b="1" dirty="0">
                <a:solidFill>
                  <a:srgbClr val="E27100"/>
                </a:solidFill>
                <a:cs typeface="Arial" panose="020B0604020202020204" pitchFamily="34" charset="0"/>
              </a:rPr>
              <a:t> </a:t>
            </a:r>
            <a:r>
              <a:rPr lang="x-none" sz="1200" b="1" dirty="0">
                <a:solidFill>
                  <a:srgbClr val="E27100"/>
                </a:solidFill>
                <a:cs typeface="Arial" panose="020B0604020202020204" pitchFamily="34" charset="0"/>
              </a:rPr>
              <a:t>застройки</a:t>
            </a:r>
            <a:endParaRPr lang="ru-RU" sz="1200" b="1" dirty="0">
              <a:solidFill>
                <a:srgbClr val="E27100"/>
              </a:solidFill>
              <a:cs typeface="Arial" panose="020B0604020202020204" pitchFamily="34" charset="0"/>
            </a:endParaRPr>
          </a:p>
          <a:p>
            <a:r>
              <a:rPr lang="ru-RU" sz="1200" b="1" dirty="0">
                <a:cs typeface="Arial" panose="020B0604020202020204" pitchFamily="34" charset="0"/>
              </a:rPr>
              <a:t>Площадь: </a:t>
            </a:r>
            <a:r>
              <a:rPr lang="ru-RU" sz="1200" dirty="0">
                <a:cs typeface="Arial" panose="020B0604020202020204" pitchFamily="34" charset="0"/>
              </a:rPr>
              <a:t>2601 кв.м</a:t>
            </a:r>
            <a:endParaRPr lang="ru-RU" sz="1200" dirty="0">
              <a:cs typeface="Arial" panose="020B0604020202020204" pitchFamily="34" charset="0"/>
            </a:endParaRPr>
          </a:p>
          <a:p>
            <a:r>
              <a:rPr lang="ru-RU" sz="1200" b="1" dirty="0">
                <a:cs typeface="Arial" panose="020B0604020202020204" pitchFamily="34" charset="0"/>
              </a:rPr>
              <a:t>Адрес:</a:t>
            </a:r>
            <a:r>
              <a:rPr lang="ru-RU" sz="1200" dirty="0">
                <a:cs typeface="Arial" panose="020B0604020202020204" pitchFamily="34" charset="0"/>
              </a:rPr>
              <a:t> </a:t>
            </a:r>
            <a:r>
              <a:rPr lang="x-none" sz="1200" dirty="0">
                <a:cs typeface="Arial" panose="020B0604020202020204" pitchFamily="34" charset="0"/>
              </a:rPr>
              <a:t>Красноярский край, г. Красноярск, Железнодорожный район, в районе нежилого здания по ул. Бограда, 144а</a:t>
            </a:r>
            <a:endParaRPr lang="ru-RU" sz="1200" dirty="0">
              <a:cs typeface="Arial" panose="020B0604020202020204" pitchFamily="34" charset="0"/>
            </a:endParaRPr>
          </a:p>
        </p:txBody>
      </p:sp>
      <p:pic>
        <p:nvPicPr>
          <p:cNvPr id="10" name="Рисунок 9"/>
          <p:cNvPicPr/>
          <p:nvPr/>
        </p:nvPicPr>
        <p:blipFill rotWithShape="1">
          <a:blip r:embed="rId1"/>
          <a:srcRect l="16059" r="14847" b="21068"/>
          <a:stretch>
            <a:fillRect/>
          </a:stretch>
        </p:blipFill>
        <p:spPr>
          <a:xfrm>
            <a:off x="4588562" y="3419264"/>
            <a:ext cx="4231910" cy="2958603"/>
          </a:xfrm>
          <a:prstGeom prst="rect">
            <a:avLst/>
          </a:prstGeom>
        </p:spPr>
      </p:pic>
      <p:sp>
        <p:nvSpPr>
          <p:cNvPr id="11" name="Капля 10"/>
          <p:cNvSpPr/>
          <p:nvPr/>
        </p:nvSpPr>
        <p:spPr>
          <a:xfrm>
            <a:off x="7620000" y="307359"/>
            <a:ext cx="1167778" cy="1075967"/>
          </a:xfrm>
          <a:prstGeom prst="teardrop">
            <a:avLst/>
          </a:prstGeom>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ru-RU" sz="1400" b="1" dirty="0"/>
              <a:t>Выявлено в рамках ГКО</a:t>
            </a:r>
            <a:endParaRPr lang="ru-RU" sz="1400" b="1" dirty="0"/>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950BC0A6-5567-4820-857B-8C3DBBAEA384}" type="slidenum">
              <a:rPr lang="ru-RU" sz="1600" b="1">
                <a:solidFill>
                  <a:schemeClr val="accent1">
                    <a:lumMod val="75000"/>
                  </a:schemeClr>
                </a:solidFill>
              </a:rPr>
            </a:fld>
            <a:endParaRPr lang="ru-RU" sz="1600" b="1" dirty="0">
              <a:solidFill>
                <a:schemeClr val="accent1">
                  <a:lumMod val="75000"/>
                </a:schemeClr>
              </a:solidFill>
            </a:endParaRPr>
          </a:p>
        </p:txBody>
      </p:sp>
      <p:sp>
        <p:nvSpPr>
          <p:cNvPr id="4" name="Прямоугольник 1"/>
          <p:cNvSpPr>
            <a:spLocks noChangeAspect="1"/>
          </p:cNvSpPr>
          <p:nvPr/>
        </p:nvSpPr>
        <p:spPr>
          <a:xfrm>
            <a:off x="0" y="336809"/>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ПРИМЕР МНОГОЗНАЧНОГО ВРИ ЗЕМЕЛЬНОГО УЧАСТКА</a:t>
            </a:r>
            <a:endParaRPr lang="ru-RU" sz="1600" b="1" dirty="0">
              <a:solidFill>
                <a:schemeClr val="bg1"/>
              </a:solidFill>
              <a:cs typeface="Gill Sans" panose="020B0502020104020203"/>
            </a:endParaRPr>
          </a:p>
        </p:txBody>
      </p:sp>
      <p:sp>
        <p:nvSpPr>
          <p:cNvPr id="3" name="Прямоугольник 2"/>
          <p:cNvSpPr/>
          <p:nvPr/>
        </p:nvSpPr>
        <p:spPr>
          <a:xfrm>
            <a:off x="395536" y="1340768"/>
            <a:ext cx="4007296" cy="5309146"/>
          </a:xfrm>
          <a:prstGeom prst="rect">
            <a:avLst/>
          </a:prstGeom>
        </p:spPr>
        <p:txBody>
          <a:bodyPr wrap="square">
            <a:spAutoFit/>
          </a:bodyPr>
          <a:lstStyle/>
          <a:p>
            <a:r>
              <a:rPr lang="ru-RU" sz="1200" b="1" dirty="0">
                <a:cs typeface="Arial" panose="020B0604020202020204" pitchFamily="34" charset="0"/>
              </a:rPr>
              <a:t>24:50:0200132:1693</a:t>
            </a:r>
            <a:endParaRPr lang="ru-RU" sz="1200" b="1" dirty="0">
              <a:cs typeface="Arial" panose="020B0604020202020204" pitchFamily="34" charset="0"/>
            </a:endParaRPr>
          </a:p>
          <a:p>
            <a:pPr lvl="0"/>
            <a:r>
              <a:rPr lang="ru-RU" sz="1200" b="1" dirty="0">
                <a:cs typeface="Arial" panose="020B0604020202020204" pitchFamily="34" charset="0"/>
              </a:rPr>
              <a:t>ВРИ по документам (ЕГРН): </a:t>
            </a:r>
            <a:r>
              <a:rPr lang="x-none" sz="900" dirty="0">
                <a:cs typeface="Arial" panose="020B0604020202020204" pitchFamily="34" charset="0"/>
              </a:rPr>
              <a:t>проведение научных исследований </a:t>
            </a:r>
            <a:r>
              <a:rPr lang="x-none" sz="900" b="1" dirty="0">
                <a:solidFill>
                  <a:srgbClr val="E27100"/>
                </a:solidFill>
                <a:cs typeface="Arial" panose="020B0604020202020204" pitchFamily="34" charset="0"/>
              </a:rPr>
              <a:t>(код - 3.9.2)</a:t>
            </a:r>
            <a:r>
              <a:rPr lang="x-none" sz="900" b="1" dirty="0">
                <a:cs typeface="Arial" panose="020B0604020202020204" pitchFamily="34" charset="0"/>
              </a:rPr>
              <a:t>, </a:t>
            </a:r>
            <a:r>
              <a:rPr lang="x-none" sz="900" dirty="0">
                <a:cs typeface="Arial" panose="020B0604020202020204" pitchFamily="34" charset="0"/>
              </a:rPr>
              <a:t>в части размещения зданий и сооружений, предназначенных для проведения научных изысканий, исследований и разработок (научно-исследовательские и проектные институты, научные центры); </a:t>
            </a:r>
            <a:r>
              <a:rPr lang="ru-RU" sz="900" dirty="0">
                <a:cs typeface="Arial" panose="020B0604020202020204" pitchFamily="34" charset="0"/>
              </a:rPr>
              <a:t> </a:t>
            </a:r>
            <a:r>
              <a:rPr lang="x-none" sz="900" dirty="0">
                <a:cs typeface="Arial" panose="020B0604020202020204" pitchFamily="34" charset="0"/>
              </a:rPr>
              <a:t>обеспечение внутреннего правопорядка </a:t>
            </a:r>
            <a:r>
              <a:rPr lang="x-none" sz="900" b="1" dirty="0">
                <a:solidFill>
                  <a:srgbClr val="E27100"/>
                </a:solidFill>
                <a:cs typeface="Arial" panose="020B0604020202020204" pitchFamily="34" charset="0"/>
              </a:rPr>
              <a:t>(код - 8.3)</a:t>
            </a:r>
            <a:r>
              <a:rPr lang="x-none" sz="900" b="1" dirty="0">
                <a:cs typeface="Arial" panose="020B0604020202020204" pitchFamily="34" charset="0"/>
              </a:rPr>
              <a:t>, </a:t>
            </a:r>
            <a:r>
              <a:rPr lang="x-none" sz="900" dirty="0">
                <a:cs typeface="Arial" panose="020B0604020202020204" pitchFamily="34" charset="0"/>
              </a:rPr>
              <a:t>в части размещения объектов капитального строительства, необходимых для подготовки и поддержания в готовности органов внутренних дел, Росгвардии и спасательных служб, в которых существует военизированная служба; социальное обслуживание </a:t>
            </a:r>
            <a:r>
              <a:rPr lang="x-none" sz="900" b="1" dirty="0">
                <a:solidFill>
                  <a:srgbClr val="E27100"/>
                </a:solidFill>
                <a:cs typeface="Arial" panose="020B0604020202020204" pitchFamily="34" charset="0"/>
              </a:rPr>
              <a:t>(код - 3.2)</a:t>
            </a:r>
            <a:r>
              <a:rPr lang="x-none" sz="900" b="1" dirty="0">
                <a:cs typeface="Arial" panose="020B0604020202020204" pitchFamily="34" charset="0"/>
              </a:rPr>
              <a:t>; </a:t>
            </a:r>
            <a:r>
              <a:rPr lang="x-none" sz="900" dirty="0">
                <a:cs typeface="Arial" panose="020B0604020202020204" pitchFamily="34" charset="0"/>
              </a:rPr>
              <a:t>бытовое обслуживание </a:t>
            </a:r>
            <a:r>
              <a:rPr lang="x-none" sz="900" b="1" dirty="0">
                <a:solidFill>
                  <a:srgbClr val="E27100"/>
                </a:solidFill>
                <a:cs typeface="Arial" panose="020B0604020202020204" pitchFamily="34" charset="0"/>
              </a:rPr>
              <a:t>(код - 3.3)</a:t>
            </a:r>
            <a:r>
              <a:rPr lang="x-none" sz="900" b="1" dirty="0">
                <a:cs typeface="Arial" panose="020B0604020202020204" pitchFamily="34" charset="0"/>
              </a:rPr>
              <a:t>; </a:t>
            </a:r>
            <a:r>
              <a:rPr lang="x-none" sz="900" dirty="0">
                <a:cs typeface="Arial" panose="020B0604020202020204" pitchFamily="34" charset="0"/>
              </a:rPr>
              <a:t>амбулаторно-поликлиническое обслуживание </a:t>
            </a:r>
            <a:r>
              <a:rPr lang="x-none" sz="900" b="1" dirty="0">
                <a:solidFill>
                  <a:srgbClr val="E27100"/>
                </a:solidFill>
                <a:cs typeface="Arial" panose="020B0604020202020204" pitchFamily="34" charset="0"/>
              </a:rPr>
              <a:t>(код - 3.4.1)</a:t>
            </a:r>
            <a:r>
              <a:rPr lang="x-none" sz="900" b="1" dirty="0">
                <a:cs typeface="Arial" panose="020B0604020202020204" pitchFamily="34" charset="0"/>
              </a:rPr>
              <a:t>, </a:t>
            </a:r>
            <a:r>
              <a:rPr lang="x-none" sz="900" dirty="0">
                <a:cs typeface="Arial" panose="020B0604020202020204" pitchFamily="34" charset="0"/>
              </a:rPr>
              <a:t>в части размещения объектов капитального строительства, предназначенных для оказания гражданам амбулаторно-поликлинической медицинской помощи (поликлиники, фельдшерские пункты); культурное развитие </a:t>
            </a:r>
            <a:r>
              <a:rPr lang="x-none" sz="900" b="1" dirty="0">
                <a:solidFill>
                  <a:srgbClr val="E27100"/>
                </a:solidFill>
                <a:cs typeface="Arial" panose="020B0604020202020204" pitchFamily="34" charset="0"/>
              </a:rPr>
              <a:t>(код - 3.6)</a:t>
            </a:r>
            <a:r>
              <a:rPr lang="x-none" sz="900" b="1" dirty="0">
                <a:cs typeface="Arial" panose="020B0604020202020204" pitchFamily="34" charset="0"/>
              </a:rPr>
              <a:t>; </a:t>
            </a:r>
            <a:r>
              <a:rPr lang="x-none" sz="900" dirty="0">
                <a:cs typeface="Arial" panose="020B0604020202020204" pitchFamily="34" charset="0"/>
              </a:rPr>
              <a:t>деловое управление </a:t>
            </a:r>
            <a:r>
              <a:rPr lang="x-none" sz="900" b="1" dirty="0">
                <a:solidFill>
                  <a:srgbClr val="E27100"/>
                </a:solidFill>
                <a:cs typeface="Arial" panose="020B0604020202020204" pitchFamily="34" charset="0"/>
              </a:rPr>
              <a:t>(код - 4.1)</a:t>
            </a:r>
            <a:r>
              <a:rPr lang="x-none" sz="900" b="1" dirty="0">
                <a:cs typeface="Arial" panose="020B0604020202020204" pitchFamily="34" charset="0"/>
              </a:rPr>
              <a:t>; </a:t>
            </a:r>
            <a:r>
              <a:rPr lang="x-none" sz="900" dirty="0">
                <a:cs typeface="Arial" panose="020B0604020202020204" pitchFamily="34" charset="0"/>
              </a:rPr>
              <a:t>общественное управление </a:t>
            </a:r>
            <a:r>
              <a:rPr lang="x-none" sz="900" dirty="0">
                <a:solidFill>
                  <a:srgbClr val="E27100"/>
                </a:solidFill>
                <a:cs typeface="Arial" panose="020B0604020202020204" pitchFamily="34" charset="0"/>
              </a:rPr>
              <a:t>(</a:t>
            </a:r>
            <a:r>
              <a:rPr lang="x-none" sz="900" b="1" dirty="0">
                <a:solidFill>
                  <a:srgbClr val="E27100"/>
                </a:solidFill>
                <a:cs typeface="Arial" panose="020B0604020202020204" pitchFamily="34" charset="0"/>
              </a:rPr>
              <a:t>код - 3.8)</a:t>
            </a:r>
            <a:r>
              <a:rPr lang="x-none" sz="900" b="1" dirty="0">
                <a:cs typeface="Arial" panose="020B0604020202020204" pitchFamily="34" charset="0"/>
              </a:rPr>
              <a:t>; </a:t>
            </a:r>
            <a:r>
              <a:rPr lang="x-none" sz="900" dirty="0">
                <a:cs typeface="Arial" panose="020B0604020202020204" pitchFamily="34" charset="0"/>
              </a:rPr>
              <a:t>амбулаторное ветеринарное обслуживание </a:t>
            </a:r>
            <a:r>
              <a:rPr lang="x-none" sz="900" b="1" dirty="0">
                <a:solidFill>
                  <a:srgbClr val="E27100"/>
                </a:solidFill>
                <a:cs typeface="Arial" panose="020B0604020202020204" pitchFamily="34" charset="0"/>
              </a:rPr>
              <a:t>(код - 3.10.1)</a:t>
            </a:r>
            <a:r>
              <a:rPr lang="x-none" sz="900" b="1" dirty="0">
                <a:cs typeface="Arial" panose="020B0604020202020204" pitchFamily="34" charset="0"/>
              </a:rPr>
              <a:t>; </a:t>
            </a:r>
            <a:r>
              <a:rPr lang="x-none" sz="900" dirty="0">
                <a:cs typeface="Arial" panose="020B0604020202020204" pitchFamily="34" charset="0"/>
              </a:rPr>
              <a:t>приюты для животных </a:t>
            </a:r>
            <a:r>
              <a:rPr lang="x-none" sz="900" b="1" dirty="0">
                <a:solidFill>
                  <a:srgbClr val="E27100"/>
                </a:solidFill>
                <a:cs typeface="Arial" panose="020B0604020202020204" pitchFamily="34" charset="0"/>
              </a:rPr>
              <a:t>(код - 3.10.2)</a:t>
            </a:r>
            <a:r>
              <a:rPr lang="x-none" sz="900" dirty="0">
                <a:cs typeface="Arial" panose="020B0604020202020204" pitchFamily="34" charset="0"/>
              </a:rPr>
              <a:t>, в части размещения объектов капитального строительства, предназначенных для оказания ветеринарных услуг в стационаре; </a:t>
            </a:r>
            <a:endParaRPr lang="ru-RU" sz="900" dirty="0">
              <a:cs typeface="Arial" panose="020B0604020202020204" pitchFamily="34" charset="0"/>
            </a:endParaRPr>
          </a:p>
          <a:p>
            <a:pPr lvl="0"/>
            <a:r>
              <a:rPr lang="x-none" sz="900" dirty="0">
                <a:cs typeface="Arial" panose="020B0604020202020204" pitchFamily="34" charset="0"/>
              </a:rPr>
              <a:t>магазины </a:t>
            </a:r>
            <a:r>
              <a:rPr lang="x-none" sz="900" b="1" dirty="0">
                <a:solidFill>
                  <a:srgbClr val="E27100"/>
                </a:solidFill>
                <a:cs typeface="Arial" panose="020B0604020202020204" pitchFamily="34" charset="0"/>
              </a:rPr>
              <a:t>(код - 4.4)</a:t>
            </a:r>
            <a:r>
              <a:rPr lang="x-none" sz="900" b="1" dirty="0">
                <a:cs typeface="Arial" panose="020B0604020202020204" pitchFamily="34" charset="0"/>
              </a:rPr>
              <a:t>; </a:t>
            </a:r>
            <a:r>
              <a:rPr lang="x-none" sz="900" dirty="0">
                <a:cs typeface="Arial" panose="020B0604020202020204" pitchFamily="34" charset="0"/>
              </a:rPr>
              <a:t>банковская и страховая деятельность </a:t>
            </a:r>
            <a:r>
              <a:rPr lang="x-none" sz="900" b="1" dirty="0">
                <a:solidFill>
                  <a:srgbClr val="E27100"/>
                </a:solidFill>
                <a:cs typeface="Arial" panose="020B0604020202020204" pitchFamily="34" charset="0"/>
              </a:rPr>
              <a:t>(код - 4.5)</a:t>
            </a:r>
            <a:r>
              <a:rPr lang="x-none" sz="900" b="1" dirty="0">
                <a:cs typeface="Arial" panose="020B0604020202020204" pitchFamily="34" charset="0"/>
              </a:rPr>
              <a:t>; </a:t>
            </a:r>
            <a:r>
              <a:rPr lang="x-none" sz="900" dirty="0">
                <a:cs typeface="Arial" panose="020B0604020202020204" pitchFamily="34" charset="0"/>
              </a:rPr>
              <a:t>общественное питание </a:t>
            </a:r>
            <a:r>
              <a:rPr lang="x-none" sz="900" dirty="0">
                <a:solidFill>
                  <a:srgbClr val="E27100"/>
                </a:solidFill>
                <a:cs typeface="Arial" panose="020B0604020202020204" pitchFamily="34" charset="0"/>
              </a:rPr>
              <a:t>(</a:t>
            </a:r>
            <a:r>
              <a:rPr lang="x-none" sz="900" b="1" dirty="0">
                <a:solidFill>
                  <a:srgbClr val="E27100"/>
                </a:solidFill>
                <a:cs typeface="Arial" panose="020B0604020202020204" pitchFamily="34" charset="0"/>
              </a:rPr>
              <a:t>код - 4.6)</a:t>
            </a:r>
            <a:r>
              <a:rPr lang="x-none" sz="900" b="1" dirty="0">
                <a:cs typeface="Arial" panose="020B0604020202020204" pitchFamily="34" charset="0"/>
              </a:rPr>
              <a:t>; </a:t>
            </a:r>
            <a:r>
              <a:rPr lang="x-none" sz="900" dirty="0">
                <a:cs typeface="Arial" panose="020B0604020202020204" pitchFamily="34" charset="0"/>
              </a:rPr>
              <a:t>гостиничное обслуживание </a:t>
            </a:r>
            <a:r>
              <a:rPr lang="x-none" sz="900" b="1" dirty="0">
                <a:solidFill>
                  <a:srgbClr val="E27100"/>
                </a:solidFill>
                <a:cs typeface="Arial" panose="020B0604020202020204" pitchFamily="34" charset="0"/>
              </a:rPr>
              <a:t>(код - 4.7)</a:t>
            </a:r>
            <a:r>
              <a:rPr lang="x-none" sz="900" b="1" dirty="0">
                <a:cs typeface="Arial" panose="020B0604020202020204" pitchFamily="34" charset="0"/>
              </a:rPr>
              <a:t>; </a:t>
            </a:r>
            <a:r>
              <a:rPr lang="x-none" sz="900" dirty="0">
                <a:cs typeface="Arial" panose="020B0604020202020204" pitchFamily="34" charset="0"/>
              </a:rPr>
              <a:t>обеспечение занятий спортом в помещениях </a:t>
            </a:r>
            <a:r>
              <a:rPr lang="x-none" sz="900" b="1" dirty="0">
                <a:solidFill>
                  <a:srgbClr val="E27100"/>
                </a:solidFill>
                <a:cs typeface="Arial" panose="020B0604020202020204" pitchFamily="34" charset="0"/>
              </a:rPr>
              <a:t>(код - 5.1.2)</a:t>
            </a:r>
            <a:r>
              <a:rPr lang="x-none" sz="900" dirty="0">
                <a:cs typeface="Arial" panose="020B0604020202020204" pitchFamily="34" charset="0"/>
              </a:rPr>
              <a:t>, в части размещения спортивных клубов, спортивных залов, бассейнов в зданиях и сооружениях; объекты торговли (торговые центры, торгово-развлекательные центры (комплексы) </a:t>
            </a:r>
            <a:r>
              <a:rPr lang="x-none" sz="900" b="1" dirty="0">
                <a:solidFill>
                  <a:srgbClr val="E27100"/>
                </a:solidFill>
                <a:cs typeface="Arial" panose="020B0604020202020204" pitchFamily="34" charset="0"/>
              </a:rPr>
              <a:t>(код - 4.2)</a:t>
            </a:r>
            <a:r>
              <a:rPr lang="x-none" sz="900" b="1" dirty="0">
                <a:cs typeface="Arial" panose="020B0604020202020204" pitchFamily="34" charset="0"/>
              </a:rPr>
              <a:t>; </a:t>
            </a:r>
            <a:endParaRPr lang="ru-RU" sz="900" b="1" dirty="0">
              <a:cs typeface="Arial" panose="020B0604020202020204" pitchFamily="34" charset="0"/>
            </a:endParaRPr>
          </a:p>
          <a:p>
            <a:pPr lvl="0"/>
            <a:r>
              <a:rPr lang="x-none" sz="900" dirty="0">
                <a:cs typeface="Arial" panose="020B0604020202020204" pitchFamily="34" charset="0"/>
              </a:rPr>
              <a:t>рынки </a:t>
            </a:r>
            <a:r>
              <a:rPr lang="x-none" sz="900" b="1" dirty="0">
                <a:solidFill>
                  <a:srgbClr val="E27100"/>
                </a:solidFill>
                <a:cs typeface="Arial" panose="020B0604020202020204" pitchFamily="34" charset="0"/>
              </a:rPr>
              <a:t>(код - 4.3)</a:t>
            </a:r>
            <a:r>
              <a:rPr lang="x-none" sz="900" b="1" dirty="0">
                <a:cs typeface="Arial" panose="020B0604020202020204" pitchFamily="34" charset="0"/>
              </a:rPr>
              <a:t>, </a:t>
            </a:r>
            <a:r>
              <a:rPr lang="x-none" sz="900" dirty="0">
                <a:cs typeface="Arial" panose="020B0604020202020204" pitchFamily="34" charset="0"/>
              </a:rPr>
              <a:t>за исключением оптовых; развлекательные мероприятия </a:t>
            </a:r>
            <a:r>
              <a:rPr lang="x-none" sz="900" b="1" dirty="0">
                <a:solidFill>
                  <a:srgbClr val="E27100"/>
                </a:solidFill>
                <a:cs typeface="Arial" panose="020B0604020202020204" pitchFamily="34" charset="0"/>
              </a:rPr>
              <a:t>(код - 4.8.1)</a:t>
            </a:r>
            <a:r>
              <a:rPr lang="x-none" sz="900" b="1" dirty="0">
                <a:cs typeface="Arial" panose="020B0604020202020204" pitchFamily="34" charset="0"/>
              </a:rPr>
              <a:t>, </a:t>
            </a:r>
            <a:r>
              <a:rPr lang="x-none" sz="900" dirty="0">
                <a:cs typeface="Arial" panose="020B0604020202020204" pitchFamily="34" charset="0"/>
              </a:rPr>
              <a:t>в части размещения зданий и сооружений, предназначенных для размещения дискотек и танцевальных площадок, ночных клубов, аквапарков, боулинга, аттракционов, игровых площадок; предоставление коммунальных услуг </a:t>
            </a:r>
            <a:r>
              <a:rPr lang="x-none" sz="900" b="1" dirty="0">
                <a:solidFill>
                  <a:srgbClr val="E27100"/>
                </a:solidFill>
                <a:cs typeface="Arial" panose="020B0604020202020204" pitchFamily="34" charset="0"/>
              </a:rPr>
              <a:t>(код - 3.1.1)</a:t>
            </a:r>
            <a:r>
              <a:rPr lang="x-none" sz="900" b="1" dirty="0">
                <a:cs typeface="Arial" panose="020B0604020202020204" pitchFamily="34" charset="0"/>
              </a:rPr>
              <a:t>, </a:t>
            </a:r>
            <a:r>
              <a:rPr lang="x-none" sz="900" dirty="0">
                <a:cs typeface="Arial" panose="020B0604020202020204" pitchFamily="34" charset="0"/>
              </a:rPr>
              <a:t>за исключением размещения стоянок, гаражей и мастерских для обслуживания уборочной и аварийной техники, сооружений, необходимых для сбора и плавки снега; </a:t>
            </a:r>
            <a:endParaRPr lang="ru-RU" sz="900" dirty="0">
              <a:cs typeface="Arial" panose="020B0604020202020204" pitchFamily="34" charset="0"/>
            </a:endParaRPr>
          </a:p>
          <a:p>
            <a:pPr lvl="0"/>
            <a:r>
              <a:rPr lang="x-none" sz="900" dirty="0">
                <a:cs typeface="Arial" panose="020B0604020202020204" pitchFamily="34" charset="0"/>
              </a:rPr>
              <a:t>административные здания организаций, обеспечивающих предоставление коммунальных услуг </a:t>
            </a:r>
            <a:r>
              <a:rPr lang="x-none" sz="900" b="1" dirty="0">
                <a:solidFill>
                  <a:srgbClr val="E27100"/>
                </a:solidFill>
                <a:cs typeface="Arial" panose="020B0604020202020204" pitchFamily="34" charset="0"/>
              </a:rPr>
              <a:t>(код - 3.1.2)</a:t>
            </a:r>
            <a:r>
              <a:rPr lang="x-none" sz="900" b="1" dirty="0">
                <a:cs typeface="Arial" panose="020B0604020202020204" pitchFamily="34" charset="0"/>
              </a:rPr>
              <a:t>;   </a:t>
            </a:r>
            <a:endParaRPr lang="ru-RU" sz="900" b="1" dirty="0">
              <a:cs typeface="Arial" panose="020B0604020202020204" pitchFamily="34" charset="0"/>
            </a:endParaRPr>
          </a:p>
          <a:p>
            <a:pPr lvl="0"/>
            <a:r>
              <a:rPr lang="x-none" sz="900" dirty="0">
                <a:cs typeface="Arial" panose="020B0604020202020204" pitchFamily="34" charset="0"/>
              </a:rPr>
              <a:t>хранение автотранспорта </a:t>
            </a:r>
            <a:r>
              <a:rPr lang="x-none" sz="900" b="1" dirty="0">
                <a:solidFill>
                  <a:srgbClr val="E27100"/>
                </a:solidFill>
                <a:cs typeface="Arial" panose="020B0604020202020204" pitchFamily="34" charset="0"/>
              </a:rPr>
              <a:t>(код - 2.7.1)</a:t>
            </a:r>
            <a:r>
              <a:rPr lang="x-none" sz="900" b="1" dirty="0">
                <a:cs typeface="Arial" panose="020B0604020202020204" pitchFamily="34" charset="0"/>
              </a:rPr>
              <a:t>, </a:t>
            </a:r>
            <a:r>
              <a:rPr lang="x-none" sz="900" dirty="0">
                <a:cs typeface="Arial" panose="020B0604020202020204" pitchFamily="34" charset="0"/>
              </a:rPr>
              <a:t>в части размещения подземных гаражей; автомобильные мойки </a:t>
            </a:r>
            <a:r>
              <a:rPr lang="x-none" sz="900" b="1" dirty="0">
                <a:solidFill>
                  <a:srgbClr val="E27100"/>
                </a:solidFill>
                <a:cs typeface="Arial" panose="020B0604020202020204" pitchFamily="34" charset="0"/>
              </a:rPr>
              <a:t>(код - 4.9.1.3)</a:t>
            </a:r>
            <a:r>
              <a:rPr lang="x-none" sz="900" b="1" dirty="0">
                <a:cs typeface="Arial" panose="020B0604020202020204" pitchFamily="34" charset="0"/>
              </a:rPr>
              <a:t>; </a:t>
            </a:r>
            <a:endParaRPr lang="ru-RU" sz="900" b="1" dirty="0">
              <a:cs typeface="Arial" panose="020B0604020202020204" pitchFamily="34" charset="0"/>
            </a:endParaRPr>
          </a:p>
          <a:p>
            <a:pPr lvl="0"/>
            <a:r>
              <a:rPr lang="x-none" sz="900" dirty="0">
                <a:cs typeface="Arial" panose="020B0604020202020204" pitchFamily="34" charset="0"/>
              </a:rPr>
              <a:t>ремонт автомобилей </a:t>
            </a:r>
            <a:r>
              <a:rPr lang="x-none" sz="900" b="1" dirty="0">
                <a:solidFill>
                  <a:srgbClr val="E27100"/>
                </a:solidFill>
                <a:cs typeface="Arial" panose="020B0604020202020204" pitchFamily="34" charset="0"/>
              </a:rPr>
              <a:t>(код - 4.9.1.4)</a:t>
            </a:r>
            <a:r>
              <a:rPr lang="x-none" sz="900" b="1" dirty="0">
                <a:cs typeface="Arial" panose="020B0604020202020204" pitchFamily="34" charset="0"/>
              </a:rPr>
              <a:t>; </a:t>
            </a:r>
            <a:r>
              <a:rPr lang="x-none" sz="900" dirty="0">
                <a:cs typeface="Arial" panose="020B0604020202020204" pitchFamily="34" charset="0"/>
              </a:rPr>
              <a:t>служебные гаражи </a:t>
            </a:r>
            <a:r>
              <a:rPr lang="x-none" sz="900" b="1" dirty="0">
                <a:solidFill>
                  <a:srgbClr val="E27100"/>
                </a:solidFill>
                <a:cs typeface="Arial" panose="020B0604020202020204" pitchFamily="34" charset="0"/>
              </a:rPr>
              <a:t>(код - 4.9)</a:t>
            </a:r>
            <a:r>
              <a:rPr lang="x-none" sz="900" b="1" dirty="0">
                <a:cs typeface="Arial" panose="020B0604020202020204" pitchFamily="34" charset="0"/>
              </a:rPr>
              <a:t>; </a:t>
            </a:r>
            <a:endParaRPr lang="ru-RU" sz="900" b="1" dirty="0">
              <a:cs typeface="Arial" panose="020B0604020202020204" pitchFamily="34" charset="0"/>
            </a:endParaRPr>
          </a:p>
          <a:p>
            <a:pPr lvl="0"/>
            <a:r>
              <a:rPr lang="x-none" sz="900" dirty="0">
                <a:cs typeface="Arial" panose="020B0604020202020204" pitchFamily="34" charset="0"/>
              </a:rPr>
              <a:t>отдых (рекреация) </a:t>
            </a:r>
            <a:r>
              <a:rPr lang="x-none" sz="900" b="1" dirty="0">
                <a:solidFill>
                  <a:srgbClr val="E27100"/>
                </a:solidFill>
                <a:cs typeface="Arial" panose="020B0604020202020204" pitchFamily="34" charset="0"/>
              </a:rPr>
              <a:t>(код - 5.0)</a:t>
            </a:r>
            <a:r>
              <a:rPr lang="x-none" sz="900" b="1" dirty="0">
                <a:cs typeface="Arial" panose="020B0604020202020204" pitchFamily="34" charset="0"/>
              </a:rPr>
              <a:t>, </a:t>
            </a:r>
            <a:r>
              <a:rPr lang="x-none" sz="900" dirty="0">
                <a:cs typeface="Arial" panose="020B0604020202020204" pitchFamily="34" charset="0"/>
              </a:rPr>
              <a:t>в части создания скверов и ухода за ними</a:t>
            </a:r>
            <a:endParaRPr lang="ru-RU" sz="900" dirty="0">
              <a:cs typeface="Arial" panose="020B0604020202020204" pitchFamily="34" charset="0"/>
            </a:endParaRPr>
          </a:p>
        </p:txBody>
      </p:sp>
      <p:sp>
        <p:nvSpPr>
          <p:cNvPr id="5" name="Прямоугольник: скругленные углы 4"/>
          <p:cNvSpPr/>
          <p:nvPr/>
        </p:nvSpPr>
        <p:spPr>
          <a:xfrm>
            <a:off x="4588562" y="2279512"/>
            <a:ext cx="4135490" cy="830997"/>
          </a:xfrm>
          <a:prstGeom prst="round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spcFirstLastPara="0" vert="horz" wrap="square" lIns="99568" tIns="56896" rIns="99568" bIns="56896" numCol="1" spcCol="1270" anchor="ctr" anchorCtr="0">
            <a:noAutofit/>
          </a:bodyPr>
          <a:lstStyle/>
          <a:p>
            <a:r>
              <a:rPr lang="ru-RU" sz="1400" b="1" dirty="0">
                <a:solidFill>
                  <a:schemeClr val="tx1"/>
                </a:solidFill>
              </a:rPr>
              <a:t>В соответствии с  данными ЕГРН объект имеет </a:t>
            </a:r>
            <a:endParaRPr lang="ru-RU" sz="1400" b="1" dirty="0">
              <a:solidFill>
                <a:schemeClr val="tx1"/>
              </a:solidFill>
            </a:endParaRPr>
          </a:p>
          <a:p>
            <a:r>
              <a:rPr lang="ru-RU" sz="1400" b="1" dirty="0">
                <a:solidFill>
                  <a:srgbClr val="E27100"/>
                </a:solidFill>
              </a:rPr>
              <a:t>9 вариантов</a:t>
            </a:r>
            <a:r>
              <a:rPr lang="ru-RU" sz="1400" b="1" dirty="0">
                <a:solidFill>
                  <a:schemeClr val="tx1"/>
                </a:solidFill>
              </a:rPr>
              <a:t> определения кадастровой стоимости </a:t>
            </a:r>
            <a:r>
              <a:rPr lang="ru-RU" sz="1400" b="1" dirty="0">
                <a:solidFill>
                  <a:srgbClr val="E27100"/>
                </a:solidFill>
              </a:rPr>
              <a:t>(от 22 212 руб. до 15 215 850 руб.)</a:t>
            </a:r>
            <a:endParaRPr lang="ru-RU" sz="1400" b="1" dirty="0">
              <a:solidFill>
                <a:srgbClr val="E27100"/>
              </a:solidFill>
            </a:endParaRPr>
          </a:p>
        </p:txBody>
      </p:sp>
      <p:sp>
        <p:nvSpPr>
          <p:cNvPr id="9" name="TextBox 8"/>
          <p:cNvSpPr txBox="1"/>
          <p:nvPr/>
        </p:nvSpPr>
        <p:spPr>
          <a:xfrm>
            <a:off x="4588562" y="1373612"/>
            <a:ext cx="4572000" cy="830997"/>
          </a:xfrm>
          <a:prstGeom prst="rect">
            <a:avLst/>
          </a:prstGeom>
          <a:noFill/>
        </p:spPr>
        <p:txBody>
          <a:bodyPr wrap="square">
            <a:spAutoFit/>
          </a:bodyPr>
          <a:lstStyle/>
          <a:p>
            <a:r>
              <a:rPr lang="ru-RU" sz="1200" b="1" dirty="0">
                <a:cs typeface="Arial" panose="020B0604020202020204" pitchFamily="34" charset="0"/>
              </a:rPr>
              <a:t>ВРИ </a:t>
            </a:r>
            <a:r>
              <a:rPr lang="x-none" sz="1200" b="1" dirty="0">
                <a:cs typeface="Arial" panose="020B0604020202020204" pitchFamily="34" charset="0"/>
              </a:rPr>
              <a:t>по</a:t>
            </a:r>
            <a:r>
              <a:rPr lang="ru-RU" sz="1200" b="1" dirty="0">
                <a:cs typeface="Arial" panose="020B0604020202020204" pitchFamily="34" charset="0"/>
              </a:rPr>
              <a:t> </a:t>
            </a:r>
            <a:r>
              <a:rPr lang="x-none" sz="1200" b="1" dirty="0">
                <a:cs typeface="Arial" panose="020B0604020202020204" pitchFamily="34" charset="0"/>
              </a:rPr>
              <a:t>справочнику</a:t>
            </a:r>
            <a:r>
              <a:rPr lang="ru-RU" sz="1200" b="1" dirty="0">
                <a:cs typeface="Arial" panose="020B0604020202020204" pitchFamily="34" charset="0"/>
              </a:rPr>
              <a:t> (ЕГРН): </a:t>
            </a:r>
            <a:r>
              <a:rPr lang="x-none" sz="1200" b="1" dirty="0">
                <a:solidFill>
                  <a:srgbClr val="E27100"/>
                </a:solidFill>
                <a:cs typeface="Arial" panose="020B0604020202020204" pitchFamily="34" charset="0"/>
              </a:rPr>
              <a:t>Для</a:t>
            </a:r>
            <a:r>
              <a:rPr lang="ru-RU" sz="1200" b="1" dirty="0">
                <a:solidFill>
                  <a:srgbClr val="E27100"/>
                </a:solidFill>
                <a:cs typeface="Arial" panose="020B0604020202020204" pitchFamily="34" charset="0"/>
              </a:rPr>
              <a:t> </a:t>
            </a:r>
            <a:r>
              <a:rPr lang="x-none" sz="1200" b="1" dirty="0">
                <a:solidFill>
                  <a:srgbClr val="E27100"/>
                </a:solidFill>
                <a:cs typeface="Arial" panose="020B0604020202020204" pitchFamily="34" charset="0"/>
              </a:rPr>
              <a:t>объектов</a:t>
            </a:r>
            <a:r>
              <a:rPr lang="ru-RU" sz="1200" b="1" dirty="0">
                <a:solidFill>
                  <a:srgbClr val="E27100"/>
                </a:solidFill>
                <a:cs typeface="Arial" panose="020B0604020202020204" pitchFamily="34" charset="0"/>
              </a:rPr>
              <a:t> </a:t>
            </a:r>
            <a:r>
              <a:rPr lang="x-none" sz="1200" b="1" dirty="0">
                <a:solidFill>
                  <a:srgbClr val="E27100"/>
                </a:solidFill>
                <a:cs typeface="Arial" panose="020B0604020202020204" pitchFamily="34" charset="0"/>
              </a:rPr>
              <a:t>жилой</a:t>
            </a:r>
            <a:r>
              <a:rPr lang="ru-RU" sz="1200" b="1" dirty="0">
                <a:solidFill>
                  <a:srgbClr val="E27100"/>
                </a:solidFill>
                <a:cs typeface="Arial" panose="020B0604020202020204" pitchFamily="34" charset="0"/>
              </a:rPr>
              <a:t> </a:t>
            </a:r>
            <a:r>
              <a:rPr lang="x-none" sz="1200" b="1" dirty="0">
                <a:solidFill>
                  <a:srgbClr val="E27100"/>
                </a:solidFill>
                <a:cs typeface="Arial" panose="020B0604020202020204" pitchFamily="34" charset="0"/>
              </a:rPr>
              <a:t>застройки</a:t>
            </a:r>
            <a:endParaRPr lang="ru-RU" sz="1200" b="1" dirty="0">
              <a:solidFill>
                <a:srgbClr val="E27100"/>
              </a:solidFill>
              <a:cs typeface="Arial" panose="020B0604020202020204" pitchFamily="34" charset="0"/>
            </a:endParaRPr>
          </a:p>
          <a:p>
            <a:r>
              <a:rPr lang="ru-RU" sz="1200" b="1" dirty="0">
                <a:cs typeface="Arial" panose="020B0604020202020204" pitchFamily="34" charset="0"/>
              </a:rPr>
              <a:t>Площадь: </a:t>
            </a:r>
            <a:r>
              <a:rPr lang="ru-RU" sz="1200" dirty="0">
                <a:cs typeface="Arial" panose="020B0604020202020204" pitchFamily="34" charset="0"/>
              </a:rPr>
              <a:t>2601 кв.м</a:t>
            </a:r>
            <a:endParaRPr lang="ru-RU" sz="1200" dirty="0">
              <a:cs typeface="Arial" panose="020B0604020202020204" pitchFamily="34" charset="0"/>
            </a:endParaRPr>
          </a:p>
          <a:p>
            <a:r>
              <a:rPr lang="ru-RU" sz="1200" b="1" dirty="0">
                <a:cs typeface="Arial" panose="020B0604020202020204" pitchFamily="34" charset="0"/>
              </a:rPr>
              <a:t>Адрес:</a:t>
            </a:r>
            <a:r>
              <a:rPr lang="ru-RU" sz="1200" dirty="0">
                <a:cs typeface="Arial" panose="020B0604020202020204" pitchFamily="34" charset="0"/>
              </a:rPr>
              <a:t> </a:t>
            </a:r>
            <a:r>
              <a:rPr lang="x-none" sz="1200" dirty="0">
                <a:cs typeface="Arial" panose="020B0604020202020204" pitchFamily="34" charset="0"/>
              </a:rPr>
              <a:t>Красноярский край, г. Красноярск, Железнодорожный район, в районе нежилого здания по ул. Бограда, 144а</a:t>
            </a:r>
            <a:endParaRPr lang="ru-RU" sz="1200" dirty="0">
              <a:cs typeface="Arial" panose="020B0604020202020204" pitchFamily="34" charset="0"/>
            </a:endParaRPr>
          </a:p>
        </p:txBody>
      </p:sp>
      <p:graphicFrame>
        <p:nvGraphicFramePr>
          <p:cNvPr id="7" name="Таблица 6"/>
          <p:cNvGraphicFramePr>
            <a:graphicFrameLocks noGrp="1"/>
          </p:cNvGraphicFramePr>
          <p:nvPr/>
        </p:nvGraphicFramePr>
        <p:xfrm>
          <a:off x="4572000" y="3393033"/>
          <a:ext cx="4320480" cy="3037482"/>
        </p:xfrm>
        <a:graphic>
          <a:graphicData uri="http://schemas.openxmlformats.org/drawingml/2006/table">
            <a:tbl>
              <a:tblPr firstRow="1" bandRow="1">
                <a:tableStyleId>{5C22544A-7EE6-4342-B048-85BDC9FD1C3A}</a:tableStyleId>
              </a:tblPr>
              <a:tblGrid>
                <a:gridCol w="1872208"/>
                <a:gridCol w="1322487"/>
                <a:gridCol w="1125785"/>
              </a:tblGrid>
              <a:tr h="378368">
                <a:tc>
                  <a:txBody>
                    <a:bodyPr/>
                    <a:lstStyle/>
                    <a:p>
                      <a:pPr algn="ctr" fontAlgn="ctr"/>
                      <a:r>
                        <a:rPr lang="ru-RU" sz="1100" b="1" i="0" u="none" strike="noStrike" dirty="0">
                          <a:solidFill>
                            <a:srgbClr val="E27100"/>
                          </a:solidFill>
                          <a:effectLst/>
                          <a:latin typeface="+mn-lt"/>
                          <a:cs typeface="Arial" panose="020B0604020202020204" pitchFamily="34" charset="0"/>
                        </a:rPr>
                        <a:t>Сегмент</a:t>
                      </a:r>
                      <a:endParaRPr lang="ru-RU" sz="1100" b="1" i="0" u="none" strike="noStrike" dirty="0">
                        <a:solidFill>
                          <a:srgbClr val="E27100"/>
                        </a:solidFill>
                        <a:effectLst/>
                        <a:latin typeface="+mn-lt"/>
                        <a:cs typeface="Arial" panose="020B0604020202020204" pitchFamily="34" charset="0"/>
                      </a:endParaRPr>
                    </a:p>
                  </a:txBody>
                  <a:tcPr marL="9525" marR="9525" marT="9525" marB="0" anchor="ctr"/>
                </a:tc>
                <a:tc>
                  <a:txBody>
                    <a:bodyPr/>
                    <a:lstStyle/>
                    <a:p>
                      <a:pPr algn="ctr" fontAlgn="ctr"/>
                      <a:r>
                        <a:rPr lang="ru-RU" sz="1100" b="1" i="0" u="none" strike="noStrike" dirty="0">
                          <a:solidFill>
                            <a:srgbClr val="E27100"/>
                          </a:solidFill>
                          <a:effectLst/>
                          <a:latin typeface="+mn-lt"/>
                          <a:cs typeface="Arial" panose="020B0604020202020204" pitchFamily="34" charset="0"/>
                        </a:rPr>
                        <a:t>Ориентировочный УПКС, руб./</a:t>
                      </a:r>
                      <a:r>
                        <a:rPr lang="ru-RU" sz="1100" b="1" i="0" u="none" strike="noStrike" dirty="0" err="1">
                          <a:solidFill>
                            <a:srgbClr val="E27100"/>
                          </a:solidFill>
                          <a:effectLst/>
                          <a:latin typeface="+mn-lt"/>
                          <a:cs typeface="Arial" panose="020B0604020202020204" pitchFamily="34" charset="0"/>
                        </a:rPr>
                        <a:t>кв.м</a:t>
                      </a:r>
                      <a:endParaRPr lang="ru-RU" sz="1100" b="1" i="0" u="none" strike="noStrike" dirty="0">
                        <a:solidFill>
                          <a:srgbClr val="E27100"/>
                        </a:solidFill>
                        <a:effectLst/>
                        <a:latin typeface="+mn-lt"/>
                        <a:cs typeface="Arial" panose="020B0604020202020204" pitchFamily="34" charset="0"/>
                      </a:endParaRPr>
                    </a:p>
                  </a:txBody>
                  <a:tcPr marL="9525" marR="9525" marT="9525" marB="0" anchor="ctr"/>
                </a:tc>
                <a:tc>
                  <a:txBody>
                    <a:bodyPr/>
                    <a:lstStyle/>
                    <a:p>
                      <a:pPr algn="ctr" fontAlgn="ctr"/>
                      <a:r>
                        <a:rPr lang="ru-RU" sz="1100" b="1" i="0" u="none" strike="noStrike" dirty="0">
                          <a:solidFill>
                            <a:srgbClr val="E27100"/>
                          </a:solidFill>
                          <a:effectLst/>
                          <a:latin typeface="+mn-lt"/>
                          <a:cs typeface="Arial" panose="020B0604020202020204" pitchFamily="34" charset="0"/>
                        </a:rPr>
                        <a:t>Ориентировочная КС, руб.</a:t>
                      </a:r>
                      <a:endParaRPr lang="ru-RU" sz="1100" b="1" i="0" u="none" strike="noStrike" dirty="0">
                        <a:solidFill>
                          <a:srgbClr val="E27100"/>
                        </a:solidFill>
                        <a:effectLst/>
                        <a:latin typeface="+mn-lt"/>
                        <a:cs typeface="Arial" panose="020B0604020202020204" pitchFamily="34" charset="0"/>
                      </a:endParaRPr>
                    </a:p>
                  </a:txBody>
                  <a:tcPr marL="9525" marR="9525" marT="9525" marB="0" anchor="ctr"/>
                </a:tc>
              </a:tr>
              <a:tr h="238031">
                <a:tc>
                  <a:txBody>
                    <a:bodyPr/>
                    <a:lstStyle/>
                    <a:p>
                      <a:pPr algn="l" fontAlgn="ctr"/>
                      <a:r>
                        <a:rPr lang="ru-RU" sz="1100" b="0" i="0" u="none" strike="noStrike" dirty="0">
                          <a:solidFill>
                            <a:srgbClr val="000000"/>
                          </a:solidFill>
                          <a:effectLst/>
                          <a:latin typeface="+mn-lt"/>
                          <a:cs typeface="Arial" panose="020B0604020202020204" pitchFamily="34" charset="0"/>
                        </a:rPr>
                        <a:t>Предпринимательство</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r" fontAlgn="ctr"/>
                      <a:r>
                        <a:rPr lang="ru-RU" sz="1100" b="0" i="0" u="none" strike="noStrike" dirty="0">
                          <a:solidFill>
                            <a:srgbClr val="000000"/>
                          </a:solidFill>
                          <a:effectLst/>
                          <a:latin typeface="+mn-lt"/>
                          <a:cs typeface="Arial" panose="020B0604020202020204" pitchFamily="34" charset="0"/>
                        </a:rPr>
                        <a:t>5 850</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r" fontAlgn="ctr"/>
                      <a:r>
                        <a:rPr lang="ru-RU" sz="1100" b="0" i="0" u="none" strike="noStrike" dirty="0">
                          <a:solidFill>
                            <a:srgbClr val="000000"/>
                          </a:solidFill>
                          <a:effectLst/>
                          <a:latin typeface="+mn-lt"/>
                          <a:cs typeface="Arial" panose="020B0604020202020204" pitchFamily="34" charset="0"/>
                        </a:rPr>
                        <a:t>15 215 850</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r>
              <a:tr h="138445">
                <a:tc>
                  <a:txBody>
                    <a:bodyPr/>
                    <a:lstStyle/>
                    <a:p>
                      <a:pPr algn="l" fontAlgn="ctr"/>
                      <a:r>
                        <a:rPr lang="ru-RU" sz="1100" b="0" i="0" u="none" strike="noStrike" dirty="0">
                          <a:solidFill>
                            <a:srgbClr val="000000"/>
                          </a:solidFill>
                          <a:effectLst/>
                          <a:latin typeface="+mn-lt"/>
                          <a:cs typeface="Arial" panose="020B0604020202020204" pitchFamily="34" charset="0"/>
                        </a:rPr>
                        <a:t>Многоэтажная жилая застройка</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r" fontAlgn="ctr"/>
                      <a:r>
                        <a:rPr lang="ru-RU" sz="1100" b="0" i="0" u="none" strike="noStrike" dirty="0">
                          <a:solidFill>
                            <a:srgbClr val="000000"/>
                          </a:solidFill>
                          <a:effectLst/>
                          <a:latin typeface="+mn-lt"/>
                          <a:cs typeface="Arial" panose="020B0604020202020204" pitchFamily="34" charset="0"/>
                        </a:rPr>
                        <a:t>5 470</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r" fontAlgn="ctr"/>
                      <a:r>
                        <a:rPr lang="ru-RU" sz="1100" b="0" i="0" u="none" strike="noStrike" dirty="0">
                          <a:solidFill>
                            <a:srgbClr val="000000"/>
                          </a:solidFill>
                          <a:effectLst/>
                          <a:latin typeface="+mn-lt"/>
                          <a:cs typeface="Arial" panose="020B0604020202020204" pitchFamily="34" charset="0"/>
                        </a:rPr>
                        <a:t>14 227 470</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r>
              <a:tr h="307527">
                <a:tc>
                  <a:txBody>
                    <a:bodyPr/>
                    <a:lstStyle/>
                    <a:p>
                      <a:pPr algn="l" fontAlgn="ctr"/>
                      <a:r>
                        <a:rPr lang="ru-RU" sz="1100" b="0" i="0" u="none" strike="noStrike" dirty="0">
                          <a:solidFill>
                            <a:srgbClr val="000000"/>
                          </a:solidFill>
                          <a:effectLst/>
                          <a:latin typeface="+mn-lt"/>
                          <a:cs typeface="Arial" panose="020B0604020202020204" pitchFamily="34" charset="0"/>
                        </a:rPr>
                        <a:t>Производство (придорожный сервис)</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r" fontAlgn="ctr"/>
                      <a:r>
                        <a:rPr lang="ru-RU" sz="1100" b="0" i="0" u="none" strike="noStrike" dirty="0">
                          <a:solidFill>
                            <a:srgbClr val="000000"/>
                          </a:solidFill>
                          <a:effectLst/>
                          <a:latin typeface="+mn-lt"/>
                          <a:cs typeface="Arial" panose="020B0604020202020204" pitchFamily="34" charset="0"/>
                        </a:rPr>
                        <a:t>5 692</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r" fontAlgn="ctr"/>
                      <a:r>
                        <a:rPr lang="ru-RU" sz="1100" b="0" i="0" u="none" strike="noStrike" dirty="0">
                          <a:solidFill>
                            <a:srgbClr val="000000"/>
                          </a:solidFill>
                          <a:effectLst/>
                          <a:latin typeface="+mn-lt"/>
                          <a:cs typeface="Arial" panose="020B0604020202020204" pitchFamily="34" charset="0"/>
                        </a:rPr>
                        <a:t>14 804 892</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r>
              <a:tr h="120531">
                <a:tc>
                  <a:txBody>
                    <a:bodyPr/>
                    <a:lstStyle/>
                    <a:p>
                      <a:pPr algn="l" fontAlgn="ctr"/>
                      <a:r>
                        <a:rPr lang="ru-RU" sz="1100" b="0" i="0" u="none" strike="noStrike" dirty="0">
                          <a:solidFill>
                            <a:srgbClr val="000000"/>
                          </a:solidFill>
                          <a:effectLst/>
                          <a:latin typeface="+mn-lt"/>
                          <a:cs typeface="Arial" panose="020B0604020202020204" pitchFamily="34" charset="0"/>
                        </a:rPr>
                        <a:t>Рекреация(гостиницы)</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r" fontAlgn="ctr"/>
                      <a:r>
                        <a:rPr lang="ru-RU" sz="1100" b="0" i="0" u="none" strike="noStrike" dirty="0">
                          <a:solidFill>
                            <a:srgbClr val="000000"/>
                          </a:solidFill>
                          <a:effectLst/>
                          <a:latin typeface="+mn-lt"/>
                          <a:cs typeface="Arial" panose="020B0604020202020204" pitchFamily="34" charset="0"/>
                        </a:rPr>
                        <a:t>4 670</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r" fontAlgn="ctr"/>
                      <a:r>
                        <a:rPr lang="ru-RU" sz="1100" b="0" i="0" u="none" strike="noStrike" dirty="0">
                          <a:solidFill>
                            <a:srgbClr val="000000"/>
                          </a:solidFill>
                          <a:effectLst/>
                          <a:latin typeface="+mn-lt"/>
                          <a:cs typeface="Arial" panose="020B0604020202020204" pitchFamily="34" charset="0"/>
                        </a:rPr>
                        <a:t>12 146 670</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r>
              <a:tr h="232097">
                <a:tc>
                  <a:txBody>
                    <a:bodyPr/>
                    <a:lstStyle/>
                    <a:p>
                      <a:pPr algn="l" fontAlgn="ctr"/>
                      <a:r>
                        <a:rPr lang="ru-RU" sz="1100" b="0" i="0" u="none" strike="noStrike" dirty="0">
                          <a:solidFill>
                            <a:srgbClr val="000000"/>
                          </a:solidFill>
                          <a:effectLst/>
                          <a:latin typeface="+mn-lt"/>
                          <a:cs typeface="Arial" panose="020B0604020202020204" pitchFamily="34" charset="0"/>
                        </a:rPr>
                        <a:t>Общественное использование</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r" fontAlgn="ctr"/>
                      <a:r>
                        <a:rPr lang="ru-RU" sz="1100" b="0" i="0" u="none" strike="noStrike" dirty="0">
                          <a:solidFill>
                            <a:srgbClr val="000000"/>
                          </a:solidFill>
                          <a:effectLst/>
                          <a:latin typeface="+mn-lt"/>
                          <a:cs typeface="Arial" panose="020B0604020202020204" pitchFamily="34" charset="0"/>
                        </a:rPr>
                        <a:t>4 280</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r" fontAlgn="ctr"/>
                      <a:r>
                        <a:rPr lang="ru-RU" sz="1100" b="0" i="0" u="none" strike="noStrike" dirty="0">
                          <a:solidFill>
                            <a:srgbClr val="000000"/>
                          </a:solidFill>
                          <a:effectLst/>
                          <a:latin typeface="+mn-lt"/>
                          <a:cs typeface="Arial" panose="020B0604020202020204" pitchFamily="34" charset="0"/>
                        </a:rPr>
                        <a:t>11 132 280</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r>
              <a:tr h="237904">
                <a:tc>
                  <a:txBody>
                    <a:bodyPr/>
                    <a:lstStyle/>
                    <a:p>
                      <a:pPr algn="l" fontAlgn="ctr"/>
                      <a:r>
                        <a:rPr lang="ru-RU" sz="1100" b="0" i="0" u="none" strike="noStrike" dirty="0">
                          <a:solidFill>
                            <a:srgbClr val="000000"/>
                          </a:solidFill>
                          <a:effectLst/>
                          <a:latin typeface="+mn-lt"/>
                          <a:cs typeface="Arial" panose="020B0604020202020204" pitchFamily="34" charset="0"/>
                        </a:rPr>
                        <a:t>Транспорт (индивидуальные гаражи)</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r" fontAlgn="ctr"/>
                      <a:r>
                        <a:rPr lang="ru-RU" sz="1100" b="0" i="0" u="none" strike="noStrike" dirty="0">
                          <a:solidFill>
                            <a:srgbClr val="000000"/>
                          </a:solidFill>
                          <a:effectLst/>
                          <a:latin typeface="+mn-lt"/>
                          <a:cs typeface="Arial" panose="020B0604020202020204" pitchFamily="34" charset="0"/>
                        </a:rPr>
                        <a:t>3 928</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r" fontAlgn="ctr"/>
                      <a:r>
                        <a:rPr lang="ru-RU" sz="1100" b="0" i="0" u="none" strike="noStrike" dirty="0">
                          <a:solidFill>
                            <a:srgbClr val="000000"/>
                          </a:solidFill>
                          <a:effectLst/>
                          <a:latin typeface="+mn-lt"/>
                          <a:cs typeface="Arial" panose="020B0604020202020204" pitchFamily="34" charset="0"/>
                        </a:rPr>
                        <a:t>10 216 728</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r>
              <a:tr h="378368">
                <a:tc>
                  <a:txBody>
                    <a:bodyPr/>
                    <a:lstStyle/>
                    <a:p>
                      <a:pPr algn="l" fontAlgn="ctr"/>
                      <a:r>
                        <a:rPr lang="ru-RU" sz="1100" b="1" i="0" u="none" strike="noStrike" dirty="0">
                          <a:solidFill>
                            <a:srgbClr val="E27100"/>
                          </a:solidFill>
                          <a:effectLst/>
                          <a:latin typeface="+mn-lt"/>
                          <a:cs typeface="Arial" panose="020B0604020202020204" pitchFamily="34" charset="0"/>
                        </a:rPr>
                        <a:t>Транспорт (служебные гаражи, стоянки)</a:t>
                      </a:r>
                      <a:endParaRPr lang="ru-RU" sz="1100" b="1" i="0" u="none" strike="noStrike" dirty="0">
                        <a:solidFill>
                          <a:srgbClr val="E27100"/>
                        </a:solidFill>
                        <a:effectLst/>
                        <a:latin typeface="+mn-lt"/>
                        <a:cs typeface="Arial" panose="020B0604020202020204" pitchFamily="34" charset="0"/>
                      </a:endParaRPr>
                    </a:p>
                  </a:txBody>
                  <a:tcPr marL="9525" marR="9525" marT="9525" marB="0" anchor="ctr"/>
                </a:tc>
                <a:tc>
                  <a:txBody>
                    <a:bodyPr/>
                    <a:lstStyle/>
                    <a:p>
                      <a:pPr algn="r" fontAlgn="ctr"/>
                      <a:r>
                        <a:rPr lang="ru-RU" sz="1100" b="1" i="0" u="none" strike="noStrike" dirty="0">
                          <a:solidFill>
                            <a:srgbClr val="E27100"/>
                          </a:solidFill>
                          <a:effectLst/>
                          <a:latin typeface="+mn-lt"/>
                          <a:cs typeface="Arial" panose="020B0604020202020204" pitchFamily="34" charset="0"/>
                        </a:rPr>
                        <a:t>2 961</a:t>
                      </a:r>
                      <a:endParaRPr lang="ru-RU" sz="1100" b="1" i="0" u="none" strike="noStrike" dirty="0">
                        <a:solidFill>
                          <a:srgbClr val="E27100"/>
                        </a:solidFill>
                        <a:effectLst/>
                        <a:latin typeface="+mn-lt"/>
                        <a:cs typeface="Arial" panose="020B0604020202020204" pitchFamily="34" charset="0"/>
                      </a:endParaRPr>
                    </a:p>
                  </a:txBody>
                  <a:tcPr marL="9525" marR="9525" marT="9525" marB="0" anchor="ctr"/>
                </a:tc>
                <a:tc>
                  <a:txBody>
                    <a:bodyPr/>
                    <a:lstStyle/>
                    <a:p>
                      <a:pPr algn="r" fontAlgn="ctr"/>
                      <a:r>
                        <a:rPr lang="ru-RU" sz="1100" b="1" i="0" u="none" strike="noStrike" dirty="0">
                          <a:solidFill>
                            <a:srgbClr val="E27100"/>
                          </a:solidFill>
                          <a:effectLst/>
                          <a:latin typeface="+mn-lt"/>
                          <a:cs typeface="Arial" panose="020B0604020202020204" pitchFamily="34" charset="0"/>
                        </a:rPr>
                        <a:t>7 700 495</a:t>
                      </a:r>
                      <a:endParaRPr lang="ru-RU" sz="1100" b="1" i="0" u="none" strike="noStrike" dirty="0">
                        <a:solidFill>
                          <a:srgbClr val="E27100"/>
                        </a:solidFill>
                        <a:effectLst/>
                        <a:latin typeface="+mn-lt"/>
                        <a:cs typeface="Arial" panose="020B0604020202020204" pitchFamily="34" charset="0"/>
                      </a:endParaRPr>
                    </a:p>
                  </a:txBody>
                  <a:tcPr marL="9525" marR="9525" marT="9525" marB="0" anchor="ctr"/>
                </a:tc>
              </a:tr>
              <a:tr h="248301">
                <a:tc>
                  <a:txBody>
                    <a:bodyPr/>
                    <a:lstStyle/>
                    <a:p>
                      <a:pPr algn="l" fontAlgn="ctr"/>
                      <a:r>
                        <a:rPr lang="ru-RU" sz="1100" b="0" i="0" u="none" strike="noStrike" dirty="0">
                          <a:solidFill>
                            <a:srgbClr val="000000"/>
                          </a:solidFill>
                          <a:effectLst/>
                          <a:latin typeface="+mn-lt"/>
                          <a:cs typeface="Arial" panose="020B0604020202020204" pitchFamily="34" charset="0"/>
                        </a:rPr>
                        <a:t>Производство (коммунальные услуги)</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r" fontAlgn="ctr"/>
                      <a:r>
                        <a:rPr lang="ru-RU" sz="1100" b="0" i="0" u="none" strike="noStrike" dirty="0">
                          <a:solidFill>
                            <a:srgbClr val="000000"/>
                          </a:solidFill>
                          <a:effectLst/>
                          <a:latin typeface="+mn-lt"/>
                          <a:cs typeface="Arial" panose="020B0604020202020204" pitchFamily="34" charset="0"/>
                        </a:rPr>
                        <a:t>779</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r" fontAlgn="ctr"/>
                      <a:r>
                        <a:rPr lang="ru-RU" sz="1100" b="0" i="0" u="none" strike="noStrike" dirty="0">
                          <a:solidFill>
                            <a:srgbClr val="000000"/>
                          </a:solidFill>
                          <a:effectLst/>
                          <a:latin typeface="+mn-lt"/>
                          <a:cs typeface="Arial" panose="020B0604020202020204" pitchFamily="34" charset="0"/>
                        </a:rPr>
                        <a:t>2 024 956</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r>
              <a:tr h="254233">
                <a:tc>
                  <a:txBody>
                    <a:bodyPr/>
                    <a:lstStyle/>
                    <a:p>
                      <a:pPr algn="l" fontAlgn="ctr"/>
                      <a:r>
                        <a:rPr lang="ru-RU" sz="1100" b="0" i="0" u="none" strike="noStrike" dirty="0">
                          <a:solidFill>
                            <a:srgbClr val="000000"/>
                          </a:solidFill>
                          <a:effectLst/>
                          <a:latin typeface="+mn-lt"/>
                          <a:cs typeface="Arial" panose="020B0604020202020204" pitchFamily="34" charset="0"/>
                        </a:rPr>
                        <a:t>Благоустройство</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r" fontAlgn="ctr"/>
                      <a:r>
                        <a:rPr lang="ru-RU" sz="1100" b="0" i="0" u="none" strike="noStrike" dirty="0">
                          <a:solidFill>
                            <a:srgbClr val="000000"/>
                          </a:solidFill>
                          <a:effectLst/>
                          <a:latin typeface="+mn-lt"/>
                          <a:cs typeface="Arial" panose="020B0604020202020204" pitchFamily="34" charset="0"/>
                        </a:rPr>
                        <a:t>8,54</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c>
                  <a:txBody>
                    <a:bodyPr/>
                    <a:lstStyle/>
                    <a:p>
                      <a:pPr algn="r" fontAlgn="ctr"/>
                      <a:r>
                        <a:rPr lang="ru-RU" sz="1100" b="0" i="0" u="none" strike="noStrike" dirty="0">
                          <a:solidFill>
                            <a:srgbClr val="000000"/>
                          </a:solidFill>
                          <a:effectLst/>
                          <a:latin typeface="+mn-lt"/>
                          <a:cs typeface="Arial" panose="020B0604020202020204" pitchFamily="34" charset="0"/>
                        </a:rPr>
                        <a:t>22 213</a:t>
                      </a:r>
                      <a:endParaRPr lang="ru-RU" sz="1100" b="0" i="0" u="none" strike="noStrike" dirty="0">
                        <a:solidFill>
                          <a:srgbClr val="000000"/>
                        </a:solidFill>
                        <a:effectLst/>
                        <a:latin typeface="+mn-lt"/>
                        <a:cs typeface="Arial" panose="020B0604020202020204" pitchFamily="34" charset="0"/>
                      </a:endParaRPr>
                    </a:p>
                  </a:txBody>
                  <a:tcPr marL="9525" marR="9525" marT="9525" marB="0" anchor="ctr"/>
                </a:tc>
              </a:tr>
            </a:tbl>
          </a:graphicData>
        </a:graphic>
      </p:graphicFrame>
      <p:sp>
        <p:nvSpPr>
          <p:cNvPr id="8" name="Капля 7"/>
          <p:cNvSpPr/>
          <p:nvPr/>
        </p:nvSpPr>
        <p:spPr>
          <a:xfrm>
            <a:off x="7620000" y="307359"/>
            <a:ext cx="1167778" cy="1075967"/>
          </a:xfrm>
          <a:prstGeom prst="teardrop">
            <a:avLst/>
          </a:prstGeom>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ru-RU" sz="1400" b="1" dirty="0"/>
              <a:t>Выявлено в рамках ГКО</a:t>
            </a:r>
            <a:endParaRPr lang="ru-RU" sz="1400" b="1" dirty="0"/>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Схема 10"/>
          <p:cNvGraphicFramePr/>
          <p:nvPr/>
        </p:nvGraphicFramePr>
        <p:xfrm>
          <a:off x="353380" y="980728"/>
          <a:ext cx="4866691" cy="5256317"/>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0" name="Прямоугольник 1"/>
          <p:cNvSpPr>
            <a:spLocks noChangeAspect="1"/>
          </p:cNvSpPr>
          <p:nvPr/>
        </p:nvSpPr>
        <p:spPr>
          <a:xfrm>
            <a:off x="0" y="336809"/>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ПРИМЕР НЕОДНОЗНАЧНОЙ ХАРАКТЕРИСТИКИ ОБЪЕКТА КАПИТАЛЬНОГО СТРОИТЕЛЬСТВА</a:t>
            </a:r>
            <a:endParaRPr lang="ru-RU" sz="1600" b="1" dirty="0">
              <a:solidFill>
                <a:schemeClr val="bg1"/>
              </a:solidFill>
              <a:cs typeface="Gill Sans" panose="020B0502020104020203"/>
            </a:endParaRPr>
          </a:p>
        </p:txBody>
      </p:sp>
      <p:sp>
        <p:nvSpPr>
          <p:cNvPr id="12" name="Номер слайда 3"/>
          <p:cNvSpPr>
            <a:spLocks noGrp="1"/>
          </p:cNvSpPr>
          <p:nvPr>
            <p:ph type="sldNum" sz="quarter" idx="12"/>
          </p:nvPr>
        </p:nvSpPr>
        <p:spPr>
          <a:xfrm>
            <a:off x="6553200" y="6356350"/>
            <a:ext cx="2133600" cy="365125"/>
          </a:xfrm>
        </p:spPr>
        <p:txBody>
          <a:bodyPr/>
          <a:lstStyle/>
          <a:p>
            <a:fld id="{950BC0A6-5567-4820-857B-8C3DBBAEA384}" type="slidenum">
              <a:rPr lang="ru-RU" sz="1600" b="1">
                <a:solidFill>
                  <a:schemeClr val="accent1">
                    <a:lumMod val="75000"/>
                  </a:schemeClr>
                </a:solidFill>
              </a:rPr>
            </a:fld>
            <a:endParaRPr lang="ru-RU" sz="1600" b="1" dirty="0">
              <a:solidFill>
                <a:schemeClr val="accent1">
                  <a:lumMod val="75000"/>
                </a:schemeClr>
              </a:solidFill>
            </a:endParaRPr>
          </a:p>
        </p:txBody>
      </p:sp>
      <p:pic>
        <p:nvPicPr>
          <p:cNvPr id="4" name="Рисунок 3"/>
          <p:cNvPicPr>
            <a:picLocks noChangeAspect="1"/>
          </p:cNvPicPr>
          <p:nvPr/>
        </p:nvPicPr>
        <p:blipFill>
          <a:blip r:embed="rId6"/>
          <a:stretch>
            <a:fillRect/>
          </a:stretch>
        </p:blipFill>
        <p:spPr>
          <a:xfrm>
            <a:off x="5765063" y="1389301"/>
            <a:ext cx="3025556" cy="4744875"/>
          </a:xfrm>
          <a:prstGeom prst="rect">
            <a:avLst/>
          </a:prstGeom>
          <a:noFill/>
          <a:ln>
            <a:noFill/>
          </a:ln>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1"/>
          <p:cNvSpPr>
            <a:spLocks noChangeAspect="1"/>
          </p:cNvSpPr>
          <p:nvPr/>
        </p:nvSpPr>
        <p:spPr>
          <a:xfrm>
            <a:off x="0" y="336809"/>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ПРИМЕР НЕОДНОЗНАЧНОЙ ХАРАКТЕРИСТИКИ ОБЪЕКТА КАПИТАЛЬНОГО СТРОИТЕЛЬСТВА</a:t>
            </a:r>
            <a:endParaRPr lang="ru-RU" sz="1600" b="1" dirty="0">
              <a:solidFill>
                <a:schemeClr val="bg1"/>
              </a:solidFill>
              <a:cs typeface="Gill Sans" panose="020B0502020104020203"/>
            </a:endParaRPr>
          </a:p>
        </p:txBody>
      </p:sp>
      <p:sp>
        <p:nvSpPr>
          <p:cNvPr id="12" name="Номер слайда 3"/>
          <p:cNvSpPr>
            <a:spLocks noGrp="1"/>
          </p:cNvSpPr>
          <p:nvPr>
            <p:ph type="sldNum" sz="quarter" idx="12"/>
          </p:nvPr>
        </p:nvSpPr>
        <p:spPr>
          <a:xfrm>
            <a:off x="6553200" y="6356350"/>
            <a:ext cx="2133600" cy="365125"/>
          </a:xfrm>
        </p:spPr>
        <p:txBody>
          <a:bodyPr/>
          <a:lstStyle/>
          <a:p>
            <a:fld id="{950BC0A6-5567-4820-857B-8C3DBBAEA384}" type="slidenum">
              <a:rPr lang="ru-RU" sz="1600" b="1">
                <a:solidFill>
                  <a:schemeClr val="accent1">
                    <a:lumMod val="75000"/>
                  </a:schemeClr>
                </a:solidFill>
              </a:rPr>
            </a:fld>
            <a:endParaRPr lang="ru-RU" sz="1600" b="1" dirty="0">
              <a:solidFill>
                <a:schemeClr val="accent1">
                  <a:lumMod val="75000"/>
                </a:schemeClr>
              </a:solidFill>
            </a:endParaRPr>
          </a:p>
        </p:txBody>
      </p:sp>
      <p:graphicFrame>
        <p:nvGraphicFramePr>
          <p:cNvPr id="2" name="Схема 1"/>
          <p:cNvGraphicFramePr/>
          <p:nvPr/>
        </p:nvGraphicFramePr>
        <p:xfrm>
          <a:off x="395536" y="1124744"/>
          <a:ext cx="4834880" cy="5256317"/>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3" name="Рисунок 2"/>
          <p:cNvPicPr>
            <a:picLocks noChangeAspect="1"/>
          </p:cNvPicPr>
          <p:nvPr/>
        </p:nvPicPr>
        <p:blipFill rotWithShape="1">
          <a:blip r:embed="rId6"/>
          <a:srcRect t="1505" b="11968"/>
          <a:stretch>
            <a:fillRect/>
          </a:stretch>
        </p:blipFill>
        <p:spPr>
          <a:xfrm>
            <a:off x="5780550" y="4031125"/>
            <a:ext cx="3039922" cy="2386922"/>
          </a:xfrm>
          <a:prstGeom prst="rect">
            <a:avLst/>
          </a:prstGeom>
          <a:noFill/>
          <a:ln>
            <a:noFill/>
          </a:ln>
          <a:effectLst>
            <a:outerShdw blurRad="63500" sx="102000" sy="102000" algn="ctr" rotWithShape="0">
              <a:prstClr val="black">
                <a:alpha val="40000"/>
              </a:prstClr>
            </a:outerShdw>
          </a:effectLst>
        </p:spPr>
      </p:pic>
      <p:pic>
        <p:nvPicPr>
          <p:cNvPr id="5" name="Рисунок 4"/>
          <p:cNvPicPr>
            <a:picLocks noChangeAspect="1"/>
          </p:cNvPicPr>
          <p:nvPr/>
        </p:nvPicPr>
        <p:blipFill rotWithShape="1">
          <a:blip r:embed="rId7"/>
          <a:srcRect b="4367"/>
          <a:stretch>
            <a:fillRect/>
          </a:stretch>
        </p:blipFill>
        <p:spPr>
          <a:xfrm>
            <a:off x="5566316" y="764704"/>
            <a:ext cx="3025556" cy="3312369"/>
          </a:xfrm>
          <a:prstGeom prst="rect">
            <a:avLst/>
          </a:prstGeom>
          <a:noFill/>
          <a:ln>
            <a:noFill/>
          </a:ln>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1"/>
          <p:cNvSpPr>
            <a:spLocks noChangeAspect="1"/>
          </p:cNvSpPr>
          <p:nvPr/>
        </p:nvSpPr>
        <p:spPr>
          <a:xfrm>
            <a:off x="0" y="336809"/>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ПРИМЕР НЕОДНОЗНАЧНОЙ ХАРАКТЕРИСТИКИ ОБЪЕКТА КАПИТАЛЬНОГО СТРОИТЕЛЬСТВА</a:t>
            </a:r>
            <a:endParaRPr lang="ru-RU" sz="1600" b="1" dirty="0">
              <a:solidFill>
                <a:schemeClr val="bg1"/>
              </a:solidFill>
              <a:cs typeface="Gill Sans" panose="020B0502020104020203"/>
            </a:endParaRPr>
          </a:p>
        </p:txBody>
      </p:sp>
      <p:sp>
        <p:nvSpPr>
          <p:cNvPr id="12" name="Номер слайда 3"/>
          <p:cNvSpPr>
            <a:spLocks noGrp="1"/>
          </p:cNvSpPr>
          <p:nvPr>
            <p:ph type="sldNum" sz="quarter" idx="12"/>
          </p:nvPr>
        </p:nvSpPr>
        <p:spPr>
          <a:xfrm>
            <a:off x="6553200" y="6356350"/>
            <a:ext cx="2133600" cy="365125"/>
          </a:xfrm>
        </p:spPr>
        <p:txBody>
          <a:bodyPr/>
          <a:lstStyle/>
          <a:p>
            <a:fld id="{950BC0A6-5567-4820-857B-8C3DBBAEA384}" type="slidenum">
              <a:rPr lang="ru-RU" sz="1600" b="1">
                <a:solidFill>
                  <a:schemeClr val="accent1">
                    <a:lumMod val="75000"/>
                  </a:schemeClr>
                </a:solidFill>
              </a:rPr>
            </a:fld>
            <a:endParaRPr lang="ru-RU" sz="1600" b="1" dirty="0">
              <a:solidFill>
                <a:schemeClr val="accent1">
                  <a:lumMod val="75000"/>
                </a:schemeClr>
              </a:solidFill>
            </a:endParaRPr>
          </a:p>
        </p:txBody>
      </p:sp>
      <p:sp>
        <p:nvSpPr>
          <p:cNvPr id="2" name="Капля 1"/>
          <p:cNvSpPr/>
          <p:nvPr/>
        </p:nvSpPr>
        <p:spPr>
          <a:xfrm>
            <a:off x="7546837" y="136525"/>
            <a:ext cx="1263450" cy="1075967"/>
          </a:xfrm>
          <a:prstGeom prst="teardrop">
            <a:avLst/>
          </a:prstGeom>
        </p:spPr>
        <p:style>
          <a:lnRef idx="3">
            <a:schemeClr val="lt1"/>
          </a:lnRef>
          <a:fillRef idx="1">
            <a:schemeClr val="accent6"/>
          </a:fillRef>
          <a:effectRef idx="1">
            <a:schemeClr val="accent6"/>
          </a:effectRef>
          <a:fontRef idx="minor">
            <a:schemeClr val="lt1"/>
          </a:fontRef>
        </p:style>
        <p:txBody>
          <a:bodyPr lIns="0" tIns="0" rIns="0" bIns="0" rtlCol="0" anchor="ctr"/>
          <a:lstStyle/>
          <a:p>
            <a:pPr algn="ctr"/>
            <a:r>
              <a:rPr lang="ru-RU" sz="1300" b="1" dirty="0"/>
              <a:t>Исправлено</a:t>
            </a:r>
            <a:r>
              <a:rPr lang="ru-RU" sz="1400" b="1" dirty="0"/>
              <a:t> по статье 21</a:t>
            </a:r>
            <a:endParaRPr lang="ru-RU" sz="1400" b="1" dirty="0"/>
          </a:p>
        </p:txBody>
      </p:sp>
      <p:sp>
        <p:nvSpPr>
          <p:cNvPr id="5" name="TextBox 4"/>
          <p:cNvSpPr txBox="1"/>
          <p:nvPr/>
        </p:nvSpPr>
        <p:spPr>
          <a:xfrm>
            <a:off x="107504" y="1120676"/>
            <a:ext cx="3744416" cy="2123658"/>
          </a:xfrm>
          <a:prstGeom prst="rect">
            <a:avLst/>
          </a:prstGeom>
          <a:noFill/>
        </p:spPr>
        <p:txBody>
          <a:bodyPr wrap="square">
            <a:spAutoFit/>
          </a:bodyPr>
          <a:lstStyle/>
          <a:p>
            <a:pPr algn="just"/>
            <a:r>
              <a:rPr lang="ru-RU" sz="1200" b="1" dirty="0">
                <a:latin typeface="Arial" panose="020B0604020202020204" pitchFamily="34" charset="0"/>
                <a:ea typeface="Times New Roman" panose="02020603050405020304" pitchFamily="18" charset="0"/>
                <a:cs typeface="Arial" panose="020B0604020202020204" pitchFamily="34" charset="0"/>
              </a:rPr>
              <a:t>24:13:2401027:85</a:t>
            </a:r>
            <a:endParaRPr lang="ru-RU" sz="1200" b="1" dirty="0">
              <a:latin typeface="Arial" panose="020B0604020202020204" pitchFamily="34" charset="0"/>
              <a:ea typeface="Times New Roman" panose="02020603050405020304" pitchFamily="18" charset="0"/>
              <a:cs typeface="Arial" panose="020B0604020202020204" pitchFamily="34" charset="0"/>
            </a:endParaRPr>
          </a:p>
          <a:p>
            <a:pPr algn="just"/>
            <a:r>
              <a:rPr lang="ru-RU" sz="1200" b="1" dirty="0">
                <a:latin typeface="Arial" panose="020B0604020202020204" pitchFamily="34" charset="0"/>
                <a:ea typeface="Times New Roman" panose="02020603050405020304" pitchFamily="18" charset="0"/>
                <a:cs typeface="Arial" panose="020B0604020202020204" pitchFamily="34" charset="0"/>
              </a:rPr>
              <a:t>Данные ЕГРН </a:t>
            </a:r>
            <a:endParaRPr lang="ru-RU" sz="1200" b="1" dirty="0">
              <a:latin typeface="Arial" panose="020B0604020202020204" pitchFamily="34" charset="0"/>
              <a:ea typeface="Times New Roman" panose="02020603050405020304" pitchFamily="18" charset="0"/>
              <a:cs typeface="Arial" panose="020B0604020202020204" pitchFamily="34" charset="0"/>
            </a:endParaRPr>
          </a:p>
          <a:p>
            <a:pPr lvl="0" algn="just"/>
            <a:r>
              <a:rPr lang="ru-RU" sz="1200" b="1" dirty="0">
                <a:effectLst/>
                <a:latin typeface="Arial" panose="020B0604020202020204" pitchFamily="34" charset="0"/>
                <a:ea typeface="Times New Roman" panose="02020603050405020304" pitchFamily="18" charset="0"/>
                <a:cs typeface="Arial" panose="020B0604020202020204" pitchFamily="34" charset="0"/>
              </a:rPr>
              <a:t>Вид объекта недвижимости </a:t>
            </a:r>
            <a:r>
              <a:rPr lang="ru-RU" sz="1200" dirty="0">
                <a:effectLst/>
                <a:latin typeface="Arial" panose="020B0604020202020204" pitchFamily="34" charset="0"/>
                <a:ea typeface="Times New Roman" panose="02020603050405020304" pitchFamily="18" charset="0"/>
                <a:cs typeface="Arial" panose="020B0604020202020204" pitchFamily="34" charset="0"/>
              </a:rPr>
              <a:t>– Здание;</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p>
            <a:pPr lvl="0" algn="just"/>
            <a:r>
              <a:rPr lang="ru-RU" sz="1200" b="1" dirty="0">
                <a:effectLst/>
                <a:latin typeface="Arial" panose="020B0604020202020204" pitchFamily="34" charset="0"/>
                <a:ea typeface="Times New Roman" panose="02020603050405020304" pitchFamily="18" charset="0"/>
                <a:cs typeface="Arial" panose="020B0604020202020204" pitchFamily="34" charset="0"/>
              </a:rPr>
              <a:t>Наименование</a:t>
            </a:r>
            <a:r>
              <a:rPr lang="ru-RU" sz="1200" dirty="0">
                <a:effectLst/>
                <a:latin typeface="Arial" panose="020B0604020202020204" pitchFamily="34" charset="0"/>
                <a:ea typeface="Times New Roman" panose="02020603050405020304" pitchFamily="18" charset="0"/>
                <a:cs typeface="Arial" panose="020B0604020202020204" pitchFamily="34" charset="0"/>
              </a:rPr>
              <a:t> – Нежилое здание; </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p>
            <a:pPr lvl="0" algn="just"/>
            <a:r>
              <a:rPr lang="ru-RU" sz="1200" b="1" dirty="0">
                <a:effectLst/>
                <a:latin typeface="Arial" panose="020B0604020202020204" pitchFamily="34" charset="0"/>
                <a:ea typeface="Times New Roman" panose="02020603050405020304" pitchFamily="18" charset="0"/>
                <a:cs typeface="Arial" panose="020B0604020202020204" pitchFamily="34" charset="0"/>
              </a:rPr>
              <a:t>Количество этажей</a:t>
            </a:r>
            <a:r>
              <a:rPr lang="ru-RU" sz="1200" dirty="0">
                <a:effectLst/>
                <a:latin typeface="Arial" panose="020B0604020202020204" pitchFamily="34" charset="0"/>
                <a:ea typeface="Times New Roman" panose="02020603050405020304" pitchFamily="18" charset="0"/>
                <a:cs typeface="Arial" panose="020B0604020202020204" pitchFamily="34" charset="0"/>
              </a:rPr>
              <a:t> – 1;</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p>
            <a:pPr lvl="0" algn="just"/>
            <a:r>
              <a:rPr lang="ru-RU" sz="1200" b="1" dirty="0">
                <a:effectLst/>
                <a:latin typeface="Arial" panose="020B0604020202020204" pitchFamily="34" charset="0"/>
                <a:ea typeface="Times New Roman" panose="02020603050405020304" pitchFamily="18" charset="0"/>
                <a:cs typeface="Arial" panose="020B0604020202020204" pitchFamily="34" charset="0"/>
              </a:rPr>
              <a:t>Год постройки/Год ввода в эксплуатацию </a:t>
            </a:r>
            <a:r>
              <a:rPr lang="ru-RU" sz="1200" dirty="0">
                <a:effectLst/>
                <a:latin typeface="Arial" panose="020B0604020202020204" pitchFamily="34" charset="0"/>
                <a:ea typeface="Times New Roman" panose="02020603050405020304" pitchFamily="18" charset="0"/>
                <a:cs typeface="Arial" panose="020B0604020202020204" pitchFamily="34" charset="0"/>
              </a:rPr>
              <a:t>– нет данных;</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p>
            <a:pPr lvl="0" algn="just"/>
            <a:r>
              <a:rPr lang="ru-RU" sz="1200" b="1" dirty="0">
                <a:effectLst/>
                <a:latin typeface="Arial" panose="020B0604020202020204" pitchFamily="34" charset="0"/>
                <a:ea typeface="Times New Roman" panose="02020603050405020304" pitchFamily="18" charset="0"/>
                <a:cs typeface="Arial" panose="020B0604020202020204" pitchFamily="34" charset="0"/>
              </a:rPr>
              <a:t>Материал стен </a:t>
            </a:r>
            <a:r>
              <a:rPr lang="ru-RU" sz="1200" dirty="0">
                <a:effectLst/>
                <a:latin typeface="Arial" panose="020B0604020202020204" pitchFamily="34" charset="0"/>
                <a:ea typeface="Times New Roman" panose="02020603050405020304" pitchFamily="18" charset="0"/>
                <a:cs typeface="Arial" panose="020B0604020202020204" pitchFamily="34" charset="0"/>
              </a:rPr>
              <a:t>– Каменные;</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p>
            <a:pPr lvl="0" algn="just"/>
            <a:r>
              <a:rPr lang="ru-RU" sz="1200" b="1" dirty="0">
                <a:effectLst/>
                <a:latin typeface="Arial" panose="020B0604020202020204" pitchFamily="34" charset="0"/>
                <a:ea typeface="Times New Roman" panose="02020603050405020304" pitchFamily="18" charset="0"/>
                <a:cs typeface="Arial" panose="020B0604020202020204" pitchFamily="34" charset="0"/>
              </a:rPr>
              <a:t>Площадь</a:t>
            </a:r>
            <a:r>
              <a:rPr lang="ru-RU" sz="1200" dirty="0">
                <a:effectLst/>
                <a:latin typeface="Arial" panose="020B0604020202020204" pitchFamily="34" charset="0"/>
                <a:ea typeface="Times New Roman" panose="02020603050405020304" pitchFamily="18" charset="0"/>
                <a:cs typeface="Arial" panose="020B0604020202020204" pitchFamily="34" charset="0"/>
              </a:rPr>
              <a:t> – </a:t>
            </a:r>
            <a:r>
              <a:rPr lang="ru-RU" sz="1200" dirty="0">
                <a:solidFill>
                  <a:srgbClr val="000000"/>
                </a:solidFill>
                <a:effectLst/>
                <a:highlight>
                  <a:srgbClr val="E9EDF4"/>
                </a:highlight>
                <a:latin typeface="Arial" panose="020B0604020202020204" pitchFamily="34" charset="0"/>
                <a:ea typeface="Times New Roman" panose="02020603050405020304" pitchFamily="18" charset="0"/>
                <a:cs typeface="Arial" panose="020B0604020202020204" pitchFamily="34" charset="0"/>
              </a:rPr>
              <a:t>1 224,3 </a:t>
            </a:r>
            <a:r>
              <a:rPr lang="ru-RU" sz="1200" dirty="0">
                <a:effectLst/>
                <a:highlight>
                  <a:srgbClr val="E9EDF4"/>
                </a:highlight>
                <a:latin typeface="Arial" panose="020B0604020202020204" pitchFamily="34" charset="0"/>
                <a:ea typeface="Times New Roman" panose="02020603050405020304" pitchFamily="18" charset="0"/>
                <a:cs typeface="Arial" panose="020B0604020202020204" pitchFamily="34" charset="0"/>
              </a:rPr>
              <a:t>кв.м.</a:t>
            </a:r>
            <a:endParaRPr lang="ru-RU" sz="1200" dirty="0">
              <a:effectLst/>
              <a:highlight>
                <a:srgbClr val="E9EDF4"/>
              </a:highlight>
              <a:latin typeface="Arial" panose="020B0604020202020204" pitchFamily="34" charset="0"/>
              <a:ea typeface="Times New Roman" panose="02020603050405020304" pitchFamily="18" charset="0"/>
              <a:cs typeface="Arial" panose="020B0604020202020204" pitchFamily="34" charset="0"/>
            </a:endParaRPr>
          </a:p>
          <a:p>
            <a:pPr algn="just"/>
            <a:r>
              <a:rPr lang="ru-RU" sz="1200" b="1" dirty="0">
                <a:effectLst/>
                <a:latin typeface="Arial" panose="020B0604020202020204" pitchFamily="34" charset="0"/>
                <a:ea typeface="Times New Roman" panose="02020603050405020304" pitchFamily="18" charset="0"/>
                <a:cs typeface="Arial" panose="020B0604020202020204" pitchFamily="34" charset="0"/>
              </a:rPr>
              <a:t>Адрес: </a:t>
            </a:r>
            <a:r>
              <a:rPr lang="ru-RU" sz="1200" dirty="0">
                <a:effectLst/>
                <a:latin typeface="Arial" panose="020B0604020202020204" pitchFamily="34" charset="0"/>
                <a:ea typeface="Times New Roman" panose="02020603050405020304" pitchFamily="18" charset="0"/>
                <a:cs typeface="Arial" panose="020B0604020202020204" pitchFamily="34" charset="0"/>
              </a:rPr>
              <a:t>Красноярский край, Ермаковский район, </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u-RU" sz="1200" dirty="0">
                <a:effectLst/>
                <a:latin typeface="Arial" panose="020B0604020202020204" pitchFamily="34" charset="0"/>
                <a:ea typeface="Times New Roman" panose="02020603050405020304" pitchFamily="18" charset="0"/>
                <a:cs typeface="Arial" panose="020B0604020202020204" pitchFamily="34" charset="0"/>
              </a:rPr>
              <a:t>с. Ермаковское, ул. Карла Маркса, д. 108.</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7" name="TextBox 6"/>
          <p:cNvSpPr txBox="1"/>
          <p:nvPr/>
        </p:nvSpPr>
        <p:spPr>
          <a:xfrm>
            <a:off x="3615774" y="1151926"/>
            <a:ext cx="5194513" cy="2123658"/>
          </a:xfrm>
          <a:prstGeom prst="rect">
            <a:avLst/>
          </a:prstGeom>
          <a:noFill/>
        </p:spPr>
        <p:txBody>
          <a:bodyPr wrap="square">
            <a:spAutoFit/>
          </a:bodyPr>
          <a:lstStyle/>
          <a:p>
            <a:pPr indent="450215" algn="just"/>
            <a:r>
              <a:rPr lang="ru-RU" sz="1200" dirty="0">
                <a:effectLst/>
                <a:latin typeface="Arial" panose="020B0604020202020204" pitchFamily="34" charset="0"/>
                <a:ea typeface="Times New Roman" panose="02020603050405020304" pitchFamily="18" charset="0"/>
                <a:cs typeface="Arial" panose="020B0604020202020204" pitchFamily="34" charset="0"/>
              </a:rPr>
              <a:t>Объектам недвижимости с наименованием и назначением, не позволяющим отнести их в функциональные группы и подгруппы согласно перечню функциональных групп и подгрупп, сформированного с учетом приложения № 2 к МУ, приведенному в таблице «2.3.2 Функциональные </a:t>
            </a:r>
            <a:r>
              <a:rPr lang="ru-RU" sz="1200" dirty="0" err="1">
                <a:effectLst/>
                <a:latin typeface="Arial" panose="020B0604020202020204" pitchFamily="34" charset="0"/>
                <a:ea typeface="Times New Roman" panose="02020603050405020304" pitchFamily="18" charset="0"/>
                <a:cs typeface="Arial" panose="020B0604020202020204" pitchFamily="34" charset="0"/>
              </a:rPr>
              <a:t>подгруппы_коды</a:t>
            </a:r>
            <a:r>
              <a:rPr lang="ru-RU" sz="1200" dirty="0">
                <a:effectLst/>
                <a:latin typeface="Arial" panose="020B0604020202020204" pitchFamily="34" charset="0"/>
                <a:ea typeface="Times New Roman" panose="02020603050405020304" pitchFamily="18" charset="0"/>
                <a:cs typeface="Arial" panose="020B0604020202020204" pitchFamily="34" charset="0"/>
              </a:rPr>
              <a:t> объектов» в приложении к Отчету присваивался код функциональной подгруппы 0900 с наименованием «Прочие объекты нежилого назначения, информации по которым недостаточно для отнесения в конкретную подгруппу, а также объекты смешанного типа, требующие дополнительной информации о преобладающем виде использования в группе 9» функциональной группы 9.</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9" name="TextBox 8"/>
          <p:cNvSpPr txBox="1"/>
          <p:nvPr/>
        </p:nvSpPr>
        <p:spPr>
          <a:xfrm>
            <a:off x="3615774" y="3183768"/>
            <a:ext cx="5301582" cy="1015663"/>
          </a:xfrm>
          <a:prstGeom prst="rect">
            <a:avLst/>
          </a:prstGeom>
          <a:noFill/>
        </p:spPr>
        <p:txBody>
          <a:bodyPr wrap="square">
            <a:spAutoFit/>
          </a:bodyPr>
          <a:lstStyle/>
          <a:p>
            <a:pPr indent="450215" algn="just"/>
            <a:r>
              <a:rPr lang="ru-RU" sz="1200" b="1" dirty="0">
                <a:effectLst/>
                <a:latin typeface="Arial" panose="020B0604020202020204" pitchFamily="34" charset="0"/>
                <a:ea typeface="Times New Roman" panose="02020603050405020304" pitchFamily="18" charset="0"/>
                <a:cs typeface="Arial" panose="020B0604020202020204" pitchFamily="34" charset="0"/>
              </a:rPr>
              <a:t>Суть </a:t>
            </a:r>
            <a:r>
              <a:rPr lang="ru-RU" sz="1200" b="1" dirty="0">
                <a:latin typeface="Arial" panose="020B0604020202020204" pitchFamily="34" charset="0"/>
                <a:ea typeface="Times New Roman" panose="02020603050405020304" pitchFamily="18" charset="0"/>
                <a:cs typeface="Arial" panose="020B0604020202020204" pitchFamily="34" charset="0"/>
              </a:rPr>
              <a:t>заявления</a:t>
            </a:r>
            <a:r>
              <a:rPr lang="ru-RU" sz="1200" dirty="0">
                <a:effectLst/>
                <a:latin typeface="Arial" panose="020B0604020202020204" pitchFamily="34" charset="0"/>
                <a:ea typeface="Times New Roman" panose="02020603050405020304" pitchFamily="18" charset="0"/>
                <a:cs typeface="Arial" panose="020B0604020202020204" pitchFamily="34" charset="0"/>
              </a:rPr>
              <a:t>:</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p>
            <a:pPr indent="450215" algn="just"/>
            <a:r>
              <a:rPr lang="ru-RU" sz="1200" dirty="0">
                <a:effectLst/>
                <a:latin typeface="Arial" panose="020B0604020202020204" pitchFamily="34" charset="0"/>
                <a:ea typeface="Times New Roman" panose="02020603050405020304" pitchFamily="18" charset="0"/>
                <a:cs typeface="Arial" panose="020B0604020202020204" pitchFamily="34" charset="0"/>
              </a:rPr>
              <a:t>Неправильное определение условий, влияющих на стоимость объекта недвижимости, целевое назначение здания – склад, ветхое здание. В подтверждение ошибки Заявитель прикладывает технический паспорт, фотографии объекта.</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14" name="Рисунок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9512" y="3236075"/>
            <a:ext cx="3504352" cy="3538001"/>
          </a:xfrm>
          <a:prstGeom prst="rect">
            <a:avLst/>
          </a:prstGeom>
        </p:spPr>
      </p:pic>
      <p:sp>
        <p:nvSpPr>
          <p:cNvPr id="16" name="TextBox 15"/>
          <p:cNvSpPr txBox="1"/>
          <p:nvPr/>
        </p:nvSpPr>
        <p:spPr>
          <a:xfrm>
            <a:off x="3615774" y="4124774"/>
            <a:ext cx="5301581" cy="646331"/>
          </a:xfrm>
          <a:prstGeom prst="rect">
            <a:avLst/>
          </a:prstGeom>
          <a:noFill/>
        </p:spPr>
        <p:txBody>
          <a:bodyPr wrap="square">
            <a:spAutoFit/>
          </a:bodyPr>
          <a:lstStyle/>
          <a:p>
            <a:pPr indent="450215" algn="just"/>
            <a:r>
              <a:rPr lang="ru-RU" sz="1200" dirty="0">
                <a:effectLst/>
                <a:latin typeface="Arial" panose="020B0604020202020204" pitchFamily="34" charset="0"/>
                <a:ea typeface="Times New Roman" panose="02020603050405020304" pitchFamily="18" charset="0"/>
                <a:cs typeface="Arial" panose="020B0604020202020204" pitchFamily="34" charset="0"/>
              </a:rPr>
              <a:t>В техническом паспорте от 27.03.2007 здания содержится информация о наименовании и о физическом износе здания на дату составления 27.03.2007 в размере 60 %.</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18" name="Рисунок 17"/>
          <p:cNvPicPr>
            <a:picLocks noChangeAspect="1"/>
          </p:cNvPicPr>
          <p:nvPr/>
        </p:nvPicPr>
        <p:blipFill rotWithShape="1">
          <a:blip r:embed="rId2" cstate="print">
            <a:extLst>
              <a:ext uri="{28A0092B-C50C-407E-A947-70E740481C1C}">
                <a14:useLocalDpi xmlns:a14="http://schemas.microsoft.com/office/drawing/2010/main" val="0"/>
              </a:ext>
            </a:extLst>
          </a:blip>
          <a:srcRect t="61808"/>
          <a:stretch>
            <a:fillRect/>
          </a:stretch>
        </p:blipFill>
        <p:spPr>
          <a:xfrm>
            <a:off x="4754817" y="4703145"/>
            <a:ext cx="2984516" cy="783608"/>
          </a:xfrm>
          <a:prstGeom prst="rect">
            <a:avLst/>
          </a:prstGeom>
        </p:spPr>
      </p:pic>
      <p:graphicFrame>
        <p:nvGraphicFramePr>
          <p:cNvPr id="19" name="Таблица 18"/>
          <p:cNvGraphicFramePr>
            <a:graphicFrameLocks noGrp="1"/>
          </p:cNvGraphicFramePr>
          <p:nvPr/>
        </p:nvGraphicFramePr>
        <p:xfrm>
          <a:off x="3846329" y="5543296"/>
          <a:ext cx="5071027" cy="907733"/>
        </p:xfrm>
        <a:graphic>
          <a:graphicData uri="http://schemas.openxmlformats.org/drawingml/2006/table">
            <a:tbl>
              <a:tblPr firstRow="1" firstCol="1" bandRow="1">
                <a:tableStyleId>{5C22544A-7EE6-4342-B048-85BDC9FD1C3A}</a:tableStyleId>
              </a:tblPr>
              <a:tblGrid>
                <a:gridCol w="1733783"/>
                <a:gridCol w="1584176"/>
                <a:gridCol w="1753068"/>
              </a:tblGrid>
              <a:tr h="554585">
                <a:tc>
                  <a:txBody>
                    <a:bodyPr/>
                    <a:lstStyle/>
                    <a:p>
                      <a:pPr algn="ctr">
                        <a:lnSpc>
                          <a:spcPct val="107000"/>
                        </a:lnSpc>
                        <a:spcAft>
                          <a:spcPts val="800"/>
                        </a:spcAft>
                      </a:pPr>
                      <a:r>
                        <a:rPr lang="ru-RU" sz="1400" kern="0" dirty="0">
                          <a:effectLst/>
                          <a:latin typeface="Arial" panose="020B0604020202020204" pitchFamily="34" charset="0"/>
                          <a:cs typeface="Arial" panose="020B0604020202020204" pitchFamily="34" charset="0"/>
                        </a:rPr>
                        <a:t>Кадастровый номер</a:t>
                      </a:r>
                      <a:endParaRPr lang="ru-RU" sz="14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ru-RU" sz="1400" kern="100" dirty="0">
                          <a:effectLst/>
                          <a:latin typeface="Arial" panose="020B0604020202020204" pitchFamily="34" charset="0"/>
                          <a:cs typeface="Arial" panose="020B0604020202020204" pitchFamily="34" charset="0"/>
                        </a:rPr>
                        <a:t>Кадастровая стоимость, до пересчета, руб.</a:t>
                      </a:r>
                      <a:endParaRPr lang="ru-RU" sz="14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ru-RU" sz="1400" kern="0" dirty="0">
                          <a:effectLst/>
                          <a:latin typeface="Arial" panose="020B0604020202020204" pitchFamily="34" charset="0"/>
                          <a:cs typeface="Arial" panose="020B0604020202020204" pitchFamily="34" charset="0"/>
                        </a:rPr>
                        <a:t>Кадастровая стоимость, после пересчета, руб.</a:t>
                      </a:r>
                      <a:endParaRPr lang="ru-RU" sz="14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200025">
                <a:tc>
                  <a:txBody>
                    <a:bodyPr/>
                    <a:lstStyle/>
                    <a:p>
                      <a:pPr algn="just"/>
                      <a:r>
                        <a:rPr lang="ru-RU" sz="1400" b="1" dirty="0">
                          <a:latin typeface="Arial" panose="020B0604020202020204" pitchFamily="34" charset="0"/>
                          <a:ea typeface="Times New Roman" panose="02020603050405020304" pitchFamily="18" charset="0"/>
                          <a:cs typeface="Arial" panose="020B0604020202020204" pitchFamily="34" charset="0"/>
                        </a:rPr>
                        <a:t>24:13:2401027:85</a:t>
                      </a:r>
                      <a:endParaRPr lang="ru-RU" sz="1400" b="1" dirty="0">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marL="0" algn="ctr" defTabSz="914400" rtl="0" eaLnBrk="1" fontAlgn="ctr" latinLnBrk="0" hangingPunct="1"/>
                      <a:r>
                        <a:rPr lang="ru-RU" sz="1400" b="0" i="0" u="none" strike="noStrike" kern="1200" dirty="0">
                          <a:solidFill>
                            <a:srgbClr val="000000"/>
                          </a:solidFill>
                          <a:effectLst/>
                          <a:latin typeface="Arial" panose="020B0604020202020204" pitchFamily="34" charset="0"/>
                          <a:ea typeface="+mn-ea"/>
                          <a:cs typeface="Arial" panose="020B0604020202020204" pitchFamily="34" charset="0"/>
                        </a:rPr>
                        <a:t>14 016 227,15</a:t>
                      </a:r>
                      <a:endParaRPr lang="ru-RU"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9525" marR="9525" marT="9525" marB="0" anchor="ctr"/>
                </a:tc>
                <a:tc>
                  <a:txBody>
                    <a:bodyPr/>
                    <a:lstStyle/>
                    <a:p>
                      <a:pPr algn="ctr" fontAlgn="ctr"/>
                      <a:r>
                        <a:rPr lang="ru-RU" sz="1400" b="0" i="0" u="none" strike="noStrike" dirty="0">
                          <a:solidFill>
                            <a:srgbClr val="000000"/>
                          </a:solidFill>
                          <a:effectLst/>
                          <a:latin typeface="Arial" panose="020B0604020202020204" pitchFamily="34" charset="0"/>
                          <a:cs typeface="Arial" panose="020B0604020202020204" pitchFamily="34" charset="0"/>
                        </a:rPr>
                        <a:t>3 393 453,53</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Скругленный прямоугольник 20"/>
          <p:cNvSpPr/>
          <p:nvPr/>
        </p:nvSpPr>
        <p:spPr>
          <a:xfrm>
            <a:off x="3131838" y="5573746"/>
            <a:ext cx="5665553" cy="961928"/>
          </a:xfrm>
          <a:prstGeom prst="roundRect">
            <a:avLst>
              <a:gd name="adj" fmla="val 17857"/>
            </a:avLst>
          </a:prstGeom>
        </p:spPr>
        <p:style>
          <a:lnRef idx="3">
            <a:schemeClr val="lt1"/>
          </a:lnRef>
          <a:fillRef idx="1">
            <a:schemeClr val="accent1"/>
          </a:fillRef>
          <a:effectRef idx="1">
            <a:schemeClr val="accent1"/>
          </a:effectRef>
          <a:fontRef idx="minor">
            <a:schemeClr val="lt1"/>
          </a:fontRef>
        </p:style>
        <p:txBody>
          <a:bodyPr/>
          <a:lstStyle/>
          <a:p>
            <a:pPr marL="285750" indent="-285750">
              <a:buFontTx/>
              <a:buChar char="-"/>
            </a:pPr>
            <a:r>
              <a:rPr lang="ru-RU" sz="1400" dirty="0"/>
              <a:t>Рассмотрение заявлений об исправлении ошибок, допущенных при определении стоимости </a:t>
            </a:r>
            <a:r>
              <a:rPr lang="ru-RU" sz="1400" b="1" dirty="0">
                <a:solidFill>
                  <a:srgbClr val="C00000"/>
                </a:solidFill>
              </a:rPr>
              <a:t>(с 2024 года в отношении всех объектов поставленных на ГКУ</a:t>
            </a:r>
            <a:r>
              <a:rPr lang="ru-RU" sz="1400" b="1" dirty="0">
                <a:solidFill>
                  <a:srgbClr val="C00000"/>
                </a:solidFill>
                <a:cs typeface="Times New Roman" panose="02020603050405020304" pitchFamily="18" charset="0"/>
              </a:rPr>
              <a:t>)</a:t>
            </a:r>
            <a:endParaRPr lang="ru-RU" sz="1400" dirty="0"/>
          </a:p>
          <a:p>
            <a:pPr marL="285750" indent="-285750">
              <a:buFontTx/>
              <a:buChar char="-"/>
            </a:pPr>
            <a:endParaRPr lang="ru-RU" sz="1400" dirty="0"/>
          </a:p>
        </p:txBody>
      </p:sp>
      <p:sp>
        <p:nvSpPr>
          <p:cNvPr id="2" name="Номер слайда 1"/>
          <p:cNvSpPr>
            <a:spLocks noGrp="1"/>
          </p:cNvSpPr>
          <p:nvPr>
            <p:ph type="sldNum" sz="quarter" idx="12"/>
          </p:nvPr>
        </p:nvSpPr>
        <p:spPr/>
        <p:txBody>
          <a:bodyPr/>
          <a:lstStyle/>
          <a:p>
            <a:fld id="{950BC0A6-5567-4820-857B-8C3DBBAEA384}" type="slidenum">
              <a:rPr lang="ru-RU" smtClean="0">
                <a:solidFill>
                  <a:schemeClr val="tx1"/>
                </a:solidFill>
              </a:rPr>
            </a:fld>
            <a:endParaRPr lang="ru-RU" dirty="0">
              <a:solidFill>
                <a:schemeClr val="tx1"/>
              </a:solidFill>
            </a:endParaRPr>
          </a:p>
        </p:txBody>
      </p:sp>
      <p:sp>
        <p:nvSpPr>
          <p:cNvPr id="21" name="TextBox 20"/>
          <p:cNvSpPr txBox="1"/>
          <p:nvPr/>
        </p:nvSpPr>
        <p:spPr>
          <a:xfrm>
            <a:off x="151514" y="860729"/>
            <a:ext cx="8668956" cy="830997"/>
          </a:xfrm>
          <a:prstGeom prst="rect">
            <a:avLst/>
          </a:prstGeom>
          <a:noFill/>
        </p:spPr>
        <p:txBody>
          <a:bodyPr wrap="square">
            <a:spAutoFit/>
          </a:bodyPr>
          <a:lstStyle/>
          <a:p>
            <a:pPr algn="ctr"/>
            <a:r>
              <a:rPr lang="ru-RU" sz="1600" dirty="0">
                <a:latin typeface="Arial" panose="020B0604020202020204" pitchFamily="34" charset="0"/>
                <a:cs typeface="Arial" panose="020B0604020202020204" pitchFamily="34" charset="0"/>
              </a:rPr>
              <a:t>В соответствии с статьями </a:t>
            </a:r>
            <a:r>
              <a:rPr lang="ru-RU" sz="1600" dirty="0">
                <a:effectLst/>
                <a:latin typeface="Arial" panose="020B0604020202020204" pitchFamily="34" charset="0"/>
                <a:ea typeface="Calibri" panose="020F0502020204030204" pitchFamily="34" charset="0"/>
                <a:cs typeface="Arial" panose="020B0604020202020204" pitchFamily="34" charset="0"/>
              </a:rPr>
              <a:t>12</a:t>
            </a:r>
            <a:r>
              <a:rPr lang="ru-RU" sz="1600" dirty="0">
                <a:latin typeface="Arial" panose="020B0604020202020204" pitchFamily="34" charset="0"/>
                <a:cs typeface="Arial" panose="020B0604020202020204" pitchFamily="34" charset="0"/>
              </a:rPr>
              <a:t> (</a:t>
            </a:r>
            <a:r>
              <a:rPr lang="ru-RU" sz="1600" dirty="0">
                <a:latin typeface="Arial" panose="020B0604020202020204" pitchFamily="34" charset="0"/>
                <a:ea typeface="Calibri" panose="020F0502020204030204" pitchFamily="34" charset="0"/>
                <a:cs typeface="Arial" panose="020B0604020202020204" pitchFamily="34" charset="0"/>
              </a:rPr>
              <a:t>п. 3,4), 20, 21,22.1 </a:t>
            </a:r>
            <a:r>
              <a:rPr lang="ru-RU" sz="1600" dirty="0">
                <a:latin typeface="Arial" panose="020B0604020202020204" pitchFamily="34" charset="0"/>
                <a:cs typeface="Arial" panose="020B0604020202020204" pitchFamily="34" charset="0"/>
              </a:rPr>
              <a:t>Федерального закона от 03.07.2017 N 237-ФЗ «О государственной кадастровой оценке» учреждением оказываются следующие услуги:</a:t>
            </a:r>
            <a:endParaRPr lang="ru-RU" sz="1600" b="1" dirty="0">
              <a:solidFill>
                <a:srgbClr val="B63936"/>
              </a:solidFill>
              <a:latin typeface="Arial" panose="020B0604020202020204" pitchFamily="34" charset="0"/>
              <a:cs typeface="Arial" panose="020B0604020202020204" pitchFamily="34" charset="0"/>
            </a:endParaRPr>
          </a:p>
        </p:txBody>
      </p:sp>
      <p:sp>
        <p:nvSpPr>
          <p:cNvPr id="22" name="Скругленный прямоугольник 20"/>
          <p:cNvSpPr/>
          <p:nvPr/>
        </p:nvSpPr>
        <p:spPr>
          <a:xfrm>
            <a:off x="3131840" y="1782790"/>
            <a:ext cx="5554960" cy="799978"/>
          </a:xfrm>
          <a:prstGeom prst="roundRect">
            <a:avLst>
              <a:gd name="adj" fmla="val 17857"/>
            </a:avLst>
          </a:prstGeom>
        </p:spPr>
        <p:style>
          <a:lnRef idx="3">
            <a:schemeClr val="lt1"/>
          </a:lnRef>
          <a:fillRef idx="1">
            <a:schemeClr val="accent1"/>
          </a:fillRef>
          <a:effectRef idx="1">
            <a:schemeClr val="accent1"/>
          </a:effectRef>
          <a:fontRef idx="minor">
            <a:schemeClr val="lt1"/>
          </a:fontRef>
        </p:style>
        <p:txBody>
          <a:bodyPr/>
          <a:lstStyle/>
          <a:p>
            <a:pPr marL="285750" indent="-285750">
              <a:buFontTx/>
              <a:buChar char="-"/>
            </a:pPr>
            <a:r>
              <a:rPr lang="ru-RU" sz="1400" dirty="0"/>
              <a:t>Рассмотрение деклараций о характеристиках объектов недвижимости </a:t>
            </a:r>
            <a:r>
              <a:rPr lang="ru-RU" sz="1400" b="1" dirty="0">
                <a:solidFill>
                  <a:srgbClr val="C00000"/>
                </a:solidFill>
              </a:rPr>
              <a:t>(с 2018 года в отношении всех объектов недвижимости)</a:t>
            </a:r>
            <a:endParaRPr lang="ru-RU" sz="1400" b="1" dirty="0">
              <a:solidFill>
                <a:srgbClr val="C00000"/>
              </a:solidFill>
            </a:endParaRPr>
          </a:p>
        </p:txBody>
      </p:sp>
      <p:sp>
        <p:nvSpPr>
          <p:cNvPr id="23" name="Скругленный прямоугольник 20"/>
          <p:cNvSpPr/>
          <p:nvPr/>
        </p:nvSpPr>
        <p:spPr>
          <a:xfrm>
            <a:off x="3131840" y="2896990"/>
            <a:ext cx="5665551" cy="1064019"/>
          </a:xfrm>
          <a:prstGeom prst="roundRect">
            <a:avLst>
              <a:gd name="adj" fmla="val 17857"/>
            </a:avLst>
          </a:prstGeom>
        </p:spPr>
        <p:style>
          <a:lnRef idx="3">
            <a:schemeClr val="lt1"/>
          </a:lnRef>
          <a:fillRef idx="1">
            <a:schemeClr val="accent1"/>
          </a:fillRef>
          <a:effectRef idx="1">
            <a:schemeClr val="accent1"/>
          </a:effectRef>
          <a:fontRef idx="minor">
            <a:schemeClr val="lt1"/>
          </a:fontRef>
        </p:style>
        <p:txBody>
          <a:bodyPr/>
          <a:lstStyle/>
          <a:p>
            <a:pPr marL="285750" indent="-285750">
              <a:buFontTx/>
              <a:buChar char="-"/>
            </a:pPr>
            <a:r>
              <a:rPr lang="ru-RU" sz="1400" dirty="0"/>
              <a:t>Предоставление разъяснений, связанных с определением кадастровой стоимости </a:t>
            </a:r>
            <a:r>
              <a:rPr lang="ru-RU" sz="1400" b="1" dirty="0">
                <a:solidFill>
                  <a:srgbClr val="C00000"/>
                </a:solidFill>
              </a:rPr>
              <a:t>(с 2021 года только по ЗНП и с 2023 года </a:t>
            </a:r>
            <a:r>
              <a:rPr lang="ru-RU" sz="1400" b="1" dirty="0">
                <a:solidFill>
                  <a:srgbClr val="C00000"/>
                </a:solidFill>
                <a:cs typeface="Times New Roman" panose="02020603050405020304" pitchFamily="18" charset="0"/>
              </a:rPr>
              <a:t>по земельным участкам всех категорий земель, по </a:t>
            </a:r>
            <a:r>
              <a:rPr lang="ru-RU" sz="1400" b="1" dirty="0" err="1">
                <a:solidFill>
                  <a:srgbClr val="C00000"/>
                </a:solidFill>
                <a:cs typeface="Times New Roman" panose="02020603050405020304" pitchFamily="18" charset="0"/>
              </a:rPr>
              <a:t>ОКСам</a:t>
            </a:r>
            <a:r>
              <a:rPr lang="ru-RU" sz="1400" b="1" dirty="0">
                <a:solidFill>
                  <a:srgbClr val="C00000"/>
                </a:solidFill>
                <a:cs typeface="Times New Roman" panose="02020603050405020304" pitchFamily="18" charset="0"/>
              </a:rPr>
              <a:t> с 2024 года)</a:t>
            </a:r>
            <a:endParaRPr lang="ru-RU" sz="1400" b="1" dirty="0">
              <a:solidFill>
                <a:srgbClr val="C00000"/>
              </a:solidFill>
            </a:endParaRPr>
          </a:p>
        </p:txBody>
      </p:sp>
      <p:sp>
        <p:nvSpPr>
          <p:cNvPr id="24" name="Скругленный прямоугольник 20"/>
          <p:cNvSpPr/>
          <p:nvPr/>
        </p:nvSpPr>
        <p:spPr>
          <a:xfrm>
            <a:off x="3131840" y="4235368"/>
            <a:ext cx="5665552" cy="1064019"/>
          </a:xfrm>
          <a:prstGeom prst="roundRect">
            <a:avLst>
              <a:gd name="adj" fmla="val 17857"/>
            </a:avLst>
          </a:prstGeom>
        </p:spPr>
        <p:style>
          <a:lnRef idx="3">
            <a:schemeClr val="lt1"/>
          </a:lnRef>
          <a:fillRef idx="1">
            <a:schemeClr val="accent1"/>
          </a:fillRef>
          <a:effectRef idx="1">
            <a:schemeClr val="accent1"/>
          </a:effectRef>
          <a:fontRef idx="minor">
            <a:schemeClr val="lt1"/>
          </a:fontRef>
        </p:style>
        <p:txBody>
          <a:bodyPr/>
          <a:lstStyle/>
          <a:p>
            <a:pPr marL="285750" indent="-285750">
              <a:buFontTx/>
              <a:buChar char="-"/>
            </a:pPr>
            <a:r>
              <a:rPr lang="ru-RU" sz="1400" dirty="0"/>
              <a:t>Рассмотрение заявлений об исправлении ошибок, допущенных при определении стоимости </a:t>
            </a:r>
            <a:r>
              <a:rPr lang="ru-RU" sz="1400" b="1" dirty="0">
                <a:solidFill>
                  <a:srgbClr val="C00000"/>
                </a:solidFill>
              </a:rPr>
              <a:t>(с 2021 года только по ЗНП и с 2023 года </a:t>
            </a:r>
            <a:r>
              <a:rPr lang="ru-RU" sz="1400" b="1" dirty="0">
                <a:solidFill>
                  <a:srgbClr val="C00000"/>
                </a:solidFill>
                <a:cs typeface="Times New Roman" panose="02020603050405020304" pitchFamily="18" charset="0"/>
              </a:rPr>
              <a:t>по земельным участкам всех категорий земель, по </a:t>
            </a:r>
            <a:r>
              <a:rPr lang="ru-RU" sz="1400" b="1" dirty="0" err="1">
                <a:solidFill>
                  <a:srgbClr val="C00000"/>
                </a:solidFill>
                <a:cs typeface="Times New Roman" panose="02020603050405020304" pitchFamily="18" charset="0"/>
              </a:rPr>
              <a:t>ОКСам</a:t>
            </a:r>
            <a:r>
              <a:rPr lang="ru-RU" sz="1400" b="1" dirty="0">
                <a:solidFill>
                  <a:srgbClr val="C00000"/>
                </a:solidFill>
                <a:cs typeface="Times New Roman" panose="02020603050405020304" pitchFamily="18" charset="0"/>
              </a:rPr>
              <a:t> с 2024 года)</a:t>
            </a:r>
            <a:endParaRPr lang="ru-RU" sz="1400" dirty="0"/>
          </a:p>
          <a:p>
            <a:pPr marL="285750" indent="-285750">
              <a:buFontTx/>
              <a:buChar char="-"/>
            </a:pPr>
            <a:endParaRPr lang="ru-RU" sz="1400" dirty="0"/>
          </a:p>
        </p:txBody>
      </p:sp>
      <p:sp>
        <p:nvSpPr>
          <p:cNvPr id="6" name="Прямоугольник 1"/>
          <p:cNvSpPr>
            <a:spLocks noChangeAspect="1"/>
          </p:cNvSpPr>
          <p:nvPr/>
        </p:nvSpPr>
        <p:spPr>
          <a:xfrm>
            <a:off x="10419" y="170560"/>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Непосредственная работа с заявителями</a:t>
            </a:r>
            <a:endParaRPr lang="ru-RU" sz="1600" b="1" dirty="0">
              <a:solidFill>
                <a:schemeClr val="bg1"/>
              </a:solidFill>
              <a:cs typeface="Gill Sans" panose="020B0502020104020203"/>
            </a:endParaRPr>
          </a:p>
        </p:txBody>
      </p:sp>
      <p:pic>
        <p:nvPicPr>
          <p:cNvPr id="13" name="Рисунок 12"/>
          <p:cNvPicPr>
            <a:picLocks noChangeAspect="1"/>
          </p:cNvPicPr>
          <p:nvPr/>
        </p:nvPicPr>
        <p:blipFill>
          <a:blip r:embed="rId1"/>
          <a:stretch>
            <a:fillRect/>
          </a:stretch>
        </p:blipFill>
        <p:spPr>
          <a:xfrm>
            <a:off x="218730" y="1456885"/>
            <a:ext cx="2602818" cy="1125883"/>
          </a:xfrm>
          <a:prstGeom prst="rect">
            <a:avLst/>
          </a:prstGeom>
          <a:ln>
            <a:noFill/>
          </a:ln>
          <a:effectLst>
            <a:outerShdw blurRad="292100" dist="139700" dir="2700000" algn="tl" rotWithShape="0">
              <a:srgbClr val="333333">
                <a:alpha val="65000"/>
              </a:srgbClr>
            </a:outerShdw>
          </a:effectLst>
        </p:spPr>
      </p:pic>
      <p:pic>
        <p:nvPicPr>
          <p:cNvPr id="25" name="Рисунок 24"/>
          <p:cNvPicPr>
            <a:picLocks noChangeAspect="1"/>
          </p:cNvPicPr>
          <p:nvPr/>
        </p:nvPicPr>
        <p:blipFill>
          <a:blip r:embed="rId2"/>
          <a:stretch>
            <a:fillRect/>
          </a:stretch>
        </p:blipFill>
        <p:spPr>
          <a:xfrm>
            <a:off x="179307" y="2590792"/>
            <a:ext cx="2620286" cy="1523320"/>
          </a:xfrm>
          <a:prstGeom prst="rect">
            <a:avLst/>
          </a:prstGeom>
          <a:ln>
            <a:noFill/>
          </a:ln>
          <a:effectLst>
            <a:outerShdw blurRad="292100" dist="139700" dir="2700000" algn="tl" rotWithShape="0">
              <a:srgbClr val="333333">
                <a:alpha val="65000"/>
              </a:srgbClr>
            </a:outerShdw>
          </a:effectLst>
        </p:spPr>
      </p:pic>
      <p:pic>
        <p:nvPicPr>
          <p:cNvPr id="30" name="Рисунок 29"/>
          <p:cNvPicPr>
            <a:picLocks noChangeAspect="1"/>
          </p:cNvPicPr>
          <p:nvPr/>
        </p:nvPicPr>
        <p:blipFill>
          <a:blip r:embed="rId3"/>
          <a:stretch>
            <a:fillRect/>
          </a:stretch>
        </p:blipFill>
        <p:spPr>
          <a:xfrm>
            <a:off x="183742" y="4122136"/>
            <a:ext cx="2637806" cy="1384242"/>
          </a:xfrm>
          <a:prstGeom prst="rect">
            <a:avLst/>
          </a:prstGeom>
          <a:ln>
            <a:noFill/>
          </a:ln>
          <a:effectLst>
            <a:outerShdw blurRad="292100" dist="139700" dir="2700000" algn="tl" rotWithShape="0">
              <a:srgbClr val="333333">
                <a:alpha val="65000"/>
              </a:srgbClr>
            </a:outerShdw>
          </a:effectLst>
        </p:spPr>
      </p:pic>
      <p:pic>
        <p:nvPicPr>
          <p:cNvPr id="4" name="Рисунок 3"/>
          <p:cNvPicPr>
            <a:picLocks noChangeAspect="1"/>
          </p:cNvPicPr>
          <p:nvPr/>
        </p:nvPicPr>
        <p:blipFill>
          <a:blip r:embed="rId4"/>
          <a:stretch>
            <a:fillRect/>
          </a:stretch>
        </p:blipFill>
        <p:spPr>
          <a:xfrm>
            <a:off x="199018" y="5514402"/>
            <a:ext cx="2637806" cy="1298072"/>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1"/>
          <p:cNvSpPr>
            <a:spLocks noChangeAspect="1"/>
          </p:cNvSpPr>
          <p:nvPr/>
        </p:nvSpPr>
        <p:spPr>
          <a:xfrm>
            <a:off x="0" y="336809"/>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Предоставление разъяснений, связанных с определением кадастровой стоимости</a:t>
            </a:r>
            <a:endParaRPr lang="ru-RU" sz="1600" b="1" dirty="0">
              <a:solidFill>
                <a:schemeClr val="bg1"/>
              </a:solidFill>
              <a:cs typeface="Gill Sans" panose="020B0502020104020203"/>
            </a:endParaRPr>
          </a:p>
        </p:txBody>
      </p:sp>
      <p:sp>
        <p:nvSpPr>
          <p:cNvPr id="12" name="Номер слайда 3"/>
          <p:cNvSpPr>
            <a:spLocks noGrp="1"/>
          </p:cNvSpPr>
          <p:nvPr>
            <p:ph type="sldNum" sz="quarter" idx="12"/>
          </p:nvPr>
        </p:nvSpPr>
        <p:spPr>
          <a:xfrm>
            <a:off x="6553200" y="6356350"/>
            <a:ext cx="2133600" cy="365125"/>
          </a:xfrm>
        </p:spPr>
        <p:txBody>
          <a:bodyPr/>
          <a:lstStyle/>
          <a:p>
            <a:fld id="{950BC0A6-5567-4820-857B-8C3DBBAEA384}" type="slidenum">
              <a:rPr lang="ru-RU" sz="1600" b="1">
                <a:solidFill>
                  <a:schemeClr val="accent1">
                    <a:lumMod val="75000"/>
                  </a:schemeClr>
                </a:solidFill>
              </a:rPr>
            </a:fld>
            <a:endParaRPr lang="ru-RU" sz="1600" b="1" dirty="0">
              <a:solidFill>
                <a:schemeClr val="accent1">
                  <a:lumMod val="75000"/>
                </a:schemeClr>
              </a:solidFill>
            </a:endParaRPr>
          </a:p>
        </p:txBody>
      </p:sp>
      <p:pic>
        <p:nvPicPr>
          <p:cNvPr id="6" name="Рисунок 5"/>
          <p:cNvPicPr>
            <a:picLocks noChangeAspect="1"/>
          </p:cNvPicPr>
          <p:nvPr/>
        </p:nvPicPr>
        <p:blipFill rotWithShape="1">
          <a:blip r:embed="rId1">
            <a:extLst>
              <a:ext uri="{BEBA8EAE-BF5A-486C-A8C5-ECC9F3942E4B}">
                <a14:imgProps xmlns:a14="http://schemas.microsoft.com/office/drawing/2010/main">
                  <a14:imgLayer r:embed="rId2">
                    <a14:imgEffect>
                      <a14:sharpenSoften amount="50000"/>
                    </a14:imgEffect>
                  </a14:imgLayer>
                </a14:imgProps>
              </a:ext>
            </a:extLst>
          </a:blip>
          <a:srcRect l="30312" t="14179" r="32675" b="44856"/>
          <a:stretch>
            <a:fillRect/>
          </a:stretch>
        </p:blipFill>
        <p:spPr>
          <a:xfrm>
            <a:off x="107504" y="4423107"/>
            <a:ext cx="2805115" cy="2115805"/>
          </a:xfrm>
          <a:prstGeom prst="rect">
            <a:avLst/>
          </a:prstGeom>
        </p:spPr>
      </p:pic>
      <p:pic>
        <p:nvPicPr>
          <p:cNvPr id="7" name="Рисунок 6"/>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36613" t="22377" r="24800" b="12201"/>
          <a:stretch>
            <a:fillRect/>
          </a:stretch>
        </p:blipFill>
        <p:spPr>
          <a:xfrm>
            <a:off x="3179395" y="4423107"/>
            <a:ext cx="2805114" cy="2115805"/>
          </a:xfrm>
          <a:prstGeom prst="rect">
            <a:avLst/>
          </a:prstGeom>
        </p:spPr>
      </p:pic>
      <p:pic>
        <p:nvPicPr>
          <p:cNvPr id="8" name="Рисунок 7"/>
          <p:cNvPicPr>
            <a:picLocks noChangeAspect="1"/>
          </p:cNvPicPr>
          <p:nvPr/>
        </p:nvPicPr>
        <p:blipFill rotWithShape="1">
          <a:blip r:embed="rId5"/>
          <a:srcRect l="38975" t="17037" r="23225" b="21628"/>
          <a:stretch>
            <a:fillRect/>
          </a:stretch>
        </p:blipFill>
        <p:spPr>
          <a:xfrm>
            <a:off x="6231382" y="3047063"/>
            <a:ext cx="2805114" cy="3308215"/>
          </a:xfrm>
          <a:prstGeom prst="rect">
            <a:avLst/>
          </a:prstGeom>
        </p:spPr>
      </p:pic>
      <p:graphicFrame>
        <p:nvGraphicFramePr>
          <p:cNvPr id="11" name="Таблица 10"/>
          <p:cNvGraphicFramePr>
            <a:graphicFrameLocks noGrp="1"/>
          </p:cNvGraphicFramePr>
          <p:nvPr/>
        </p:nvGraphicFramePr>
        <p:xfrm>
          <a:off x="107504" y="1124744"/>
          <a:ext cx="4586317" cy="1397501"/>
        </p:xfrm>
        <a:graphic>
          <a:graphicData uri="http://schemas.openxmlformats.org/drawingml/2006/table">
            <a:tbl>
              <a:tblPr>
                <a:tableStyleId>{5C22544A-7EE6-4342-B048-85BDC9FD1C3A}</a:tableStyleId>
              </a:tblPr>
              <a:tblGrid>
                <a:gridCol w="1800200"/>
                <a:gridCol w="581157"/>
                <a:gridCol w="570971"/>
                <a:gridCol w="432048"/>
                <a:gridCol w="576064"/>
                <a:gridCol w="625877"/>
              </a:tblGrid>
              <a:tr h="504056">
                <a:tc>
                  <a:txBody>
                    <a:bodyPr/>
                    <a:lstStyle/>
                    <a:p>
                      <a:pPr algn="ctr" fontAlgn="ctr"/>
                      <a:r>
                        <a:rPr lang="ru-RU" sz="1100" b="1" u="none" strike="noStrike" dirty="0">
                          <a:effectLst/>
                        </a:rPr>
                        <a:t>Категории потребителей государственной услуги</a:t>
                      </a:r>
                      <a:endParaRPr lang="ru-RU"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b="1" u="none" strike="noStrike" dirty="0">
                          <a:effectLst/>
                        </a:rPr>
                        <a:t>2021</a:t>
                      </a:r>
                      <a:endParaRPr lang="ru-RU"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b="1" u="none" strike="noStrike">
                          <a:effectLst/>
                        </a:rPr>
                        <a:t>2022</a:t>
                      </a:r>
                      <a:endParaRPr lang="ru-RU" sz="11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b="1" u="none" strike="noStrike" dirty="0">
                          <a:effectLst/>
                        </a:rPr>
                        <a:t>2023</a:t>
                      </a:r>
                      <a:endParaRPr lang="ru-RU"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b="1" u="none" strike="noStrike" dirty="0">
                          <a:effectLst/>
                        </a:rPr>
                        <a:t>2024 </a:t>
                      </a:r>
                      <a:endParaRPr lang="ru-RU" sz="1100" b="1" u="none" strike="noStrike" dirty="0">
                        <a:effectLst/>
                      </a:endParaRPr>
                    </a:p>
                    <a:p>
                      <a:pPr algn="ctr" fontAlgn="ctr"/>
                      <a:r>
                        <a:rPr lang="ru-RU" sz="1100" b="1" u="none" strike="noStrike" dirty="0">
                          <a:effectLst/>
                        </a:rPr>
                        <a:t>(1 кв)</a:t>
                      </a:r>
                      <a:endParaRPr lang="ru-RU"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b="1" u="none" strike="noStrike" dirty="0">
                          <a:effectLst/>
                        </a:rPr>
                        <a:t>Итого</a:t>
                      </a:r>
                      <a:endParaRPr lang="ru-RU" sz="1100" b="1" i="0" u="none" strike="noStrike" dirty="0">
                        <a:solidFill>
                          <a:srgbClr val="000000"/>
                        </a:solidFill>
                        <a:effectLst/>
                        <a:latin typeface="Calibri" panose="020F0502020204030204" pitchFamily="34" charset="0"/>
                      </a:endParaRPr>
                    </a:p>
                  </a:txBody>
                  <a:tcPr marL="9525" marR="9525" marT="9525" marB="0" anchor="ctr"/>
                </a:tc>
              </a:tr>
              <a:tr h="190500">
                <a:tc>
                  <a:txBody>
                    <a:bodyPr/>
                    <a:lstStyle/>
                    <a:p>
                      <a:pPr algn="l" fontAlgn="b"/>
                      <a:r>
                        <a:rPr lang="ru-RU" sz="1100" u="none" strike="noStrike">
                          <a:effectLst/>
                        </a:rPr>
                        <a:t>Физические лица</a:t>
                      </a:r>
                      <a:endParaRPr lang="ru-RU"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ru-RU" sz="1100" u="none" strike="noStrike">
                          <a:effectLst/>
                        </a:rPr>
                        <a:t>182</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a:effectLst/>
                        </a:rPr>
                        <a:t>121</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a:effectLst/>
                        </a:rPr>
                        <a:t>141</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a:effectLst/>
                        </a:rPr>
                        <a:t>34</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a:effectLst/>
                        </a:rPr>
                        <a:t>478</a:t>
                      </a:r>
                      <a:endParaRPr lang="ru-RU" sz="1100" b="1" i="0" u="none" strike="noStrike">
                        <a:solidFill>
                          <a:srgbClr val="000000"/>
                        </a:solidFill>
                        <a:effectLst/>
                        <a:latin typeface="Calibri" panose="020F0502020204030204" pitchFamily="34" charset="0"/>
                      </a:endParaRPr>
                    </a:p>
                  </a:txBody>
                  <a:tcPr marL="9525" marR="9525" marT="9525" marB="0" anchor="ctr"/>
                </a:tc>
              </a:tr>
              <a:tr h="190500">
                <a:tc>
                  <a:txBody>
                    <a:bodyPr/>
                    <a:lstStyle/>
                    <a:p>
                      <a:pPr algn="l" fontAlgn="b"/>
                      <a:r>
                        <a:rPr lang="ru-RU" sz="1100" u="none" strike="noStrike">
                          <a:effectLst/>
                        </a:rPr>
                        <a:t>Юридические лица, органы государственной власти и местного самоуправления</a:t>
                      </a:r>
                      <a:endParaRPr lang="ru-RU"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ru-RU" sz="1100" u="none" strike="noStrike">
                          <a:effectLst/>
                        </a:rPr>
                        <a:t>414</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a:effectLst/>
                        </a:rPr>
                        <a:t>343</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a:effectLst/>
                        </a:rPr>
                        <a:t>677</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a:effectLst/>
                        </a:rPr>
                        <a:t>133</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a:effectLst/>
                        </a:rPr>
                        <a:t>1 567</a:t>
                      </a:r>
                      <a:endParaRPr lang="ru-RU" sz="1100" b="1" i="0" u="none" strike="noStrike">
                        <a:solidFill>
                          <a:srgbClr val="000000"/>
                        </a:solidFill>
                        <a:effectLst/>
                        <a:latin typeface="Calibri" panose="020F0502020204030204" pitchFamily="34" charset="0"/>
                      </a:endParaRPr>
                    </a:p>
                  </a:txBody>
                  <a:tcPr marL="9525" marR="9525" marT="9525" marB="0" anchor="ctr"/>
                </a:tc>
              </a:tr>
              <a:tr h="190500">
                <a:tc>
                  <a:txBody>
                    <a:bodyPr/>
                    <a:lstStyle/>
                    <a:p>
                      <a:pPr algn="l" fontAlgn="b"/>
                      <a:r>
                        <a:rPr lang="ru-RU" sz="1100" u="none" strike="noStrike">
                          <a:effectLst/>
                        </a:rPr>
                        <a:t>Всего</a:t>
                      </a:r>
                      <a:endParaRPr lang="ru-RU"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ru-RU" sz="1100" u="none" strike="noStrike">
                          <a:effectLst/>
                        </a:rPr>
                        <a:t>596</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a:effectLst/>
                        </a:rPr>
                        <a:t>464</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a:effectLst/>
                        </a:rPr>
                        <a:t>818</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a:effectLst/>
                        </a:rPr>
                        <a:t>167</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dirty="0">
                          <a:effectLst/>
                        </a:rPr>
                        <a:t>2 045</a:t>
                      </a:r>
                      <a:endParaRPr lang="ru-RU" sz="1100" b="1" i="0" u="none" strike="noStrike" dirty="0">
                        <a:solidFill>
                          <a:srgbClr val="000000"/>
                        </a:solidFill>
                        <a:effectLst/>
                        <a:latin typeface="Calibri" panose="020F0502020204030204" pitchFamily="34" charset="0"/>
                      </a:endParaRPr>
                    </a:p>
                  </a:txBody>
                  <a:tcPr marL="9525" marR="9525" marT="9525" marB="0" anchor="ctr"/>
                </a:tc>
              </a:tr>
            </a:tbl>
          </a:graphicData>
        </a:graphic>
      </p:graphicFrame>
      <p:graphicFrame>
        <p:nvGraphicFramePr>
          <p:cNvPr id="13" name="Таблица 12"/>
          <p:cNvGraphicFramePr>
            <a:graphicFrameLocks noGrp="1"/>
          </p:cNvGraphicFramePr>
          <p:nvPr/>
        </p:nvGraphicFramePr>
        <p:xfrm>
          <a:off x="4966121" y="1131881"/>
          <a:ext cx="3949700" cy="1407499"/>
        </p:xfrm>
        <a:graphic>
          <a:graphicData uri="http://schemas.openxmlformats.org/drawingml/2006/table">
            <a:tbl>
              <a:tblPr>
                <a:tableStyleId>{5C22544A-7EE6-4342-B048-85BDC9FD1C3A}</a:tableStyleId>
              </a:tblPr>
              <a:tblGrid>
                <a:gridCol w="965200"/>
                <a:gridCol w="965200"/>
                <a:gridCol w="965200"/>
                <a:gridCol w="1054100"/>
              </a:tblGrid>
              <a:tr h="496919">
                <a:tc>
                  <a:txBody>
                    <a:bodyPr/>
                    <a:lstStyle/>
                    <a:p>
                      <a:pPr algn="ctr" fontAlgn="ctr"/>
                      <a:r>
                        <a:rPr lang="ru-RU" sz="1100" b="1" u="none" strike="noStrike" dirty="0">
                          <a:solidFill>
                            <a:schemeClr val="accent6">
                              <a:lumMod val="75000"/>
                            </a:schemeClr>
                          </a:solidFill>
                          <a:effectLst/>
                        </a:rPr>
                        <a:t>2021</a:t>
                      </a:r>
                      <a:endParaRPr lang="ru-RU" sz="1100" b="1" i="0" u="none" strike="noStrike" dirty="0">
                        <a:solidFill>
                          <a:schemeClr val="accent6">
                            <a:lumMod val="75000"/>
                          </a:schemeClr>
                        </a:solidFill>
                        <a:effectLst/>
                        <a:latin typeface="Calibri" panose="020F0502020204030204" pitchFamily="34" charset="0"/>
                      </a:endParaRPr>
                    </a:p>
                  </a:txBody>
                  <a:tcPr marL="9525" marR="9525" marT="9525" marB="0" anchor="ctr"/>
                </a:tc>
                <a:tc>
                  <a:txBody>
                    <a:bodyPr/>
                    <a:lstStyle/>
                    <a:p>
                      <a:pPr algn="ctr" fontAlgn="ctr"/>
                      <a:r>
                        <a:rPr lang="ru-RU" sz="1100" b="1" u="none" strike="noStrike" dirty="0">
                          <a:solidFill>
                            <a:schemeClr val="accent6">
                              <a:lumMod val="75000"/>
                            </a:schemeClr>
                          </a:solidFill>
                          <a:effectLst/>
                        </a:rPr>
                        <a:t>2022</a:t>
                      </a:r>
                      <a:endParaRPr lang="ru-RU" sz="1100" b="1" i="0" u="none" strike="noStrike" dirty="0">
                        <a:solidFill>
                          <a:schemeClr val="accent6">
                            <a:lumMod val="75000"/>
                          </a:schemeClr>
                        </a:solidFill>
                        <a:effectLst/>
                        <a:latin typeface="Calibri" panose="020F0502020204030204" pitchFamily="34" charset="0"/>
                      </a:endParaRPr>
                    </a:p>
                  </a:txBody>
                  <a:tcPr marL="9525" marR="9525" marT="9525" marB="0" anchor="ctr"/>
                </a:tc>
                <a:tc>
                  <a:txBody>
                    <a:bodyPr/>
                    <a:lstStyle/>
                    <a:p>
                      <a:pPr algn="ctr" fontAlgn="ctr"/>
                      <a:r>
                        <a:rPr lang="ru-RU" sz="1100" b="1" u="none" strike="noStrike" dirty="0">
                          <a:solidFill>
                            <a:schemeClr val="accent6">
                              <a:lumMod val="75000"/>
                            </a:schemeClr>
                          </a:solidFill>
                          <a:effectLst/>
                        </a:rPr>
                        <a:t>2023</a:t>
                      </a:r>
                      <a:endParaRPr lang="ru-RU" sz="1100" b="1" i="0" u="none" strike="noStrike" dirty="0">
                        <a:solidFill>
                          <a:schemeClr val="accent6">
                            <a:lumMod val="75000"/>
                          </a:schemeClr>
                        </a:solidFill>
                        <a:effectLst/>
                        <a:latin typeface="Calibri" panose="020F0502020204030204" pitchFamily="34" charset="0"/>
                      </a:endParaRPr>
                    </a:p>
                  </a:txBody>
                  <a:tcPr marL="9525" marR="9525" marT="9525" marB="0" anchor="ctr"/>
                </a:tc>
                <a:tc>
                  <a:txBody>
                    <a:bodyPr/>
                    <a:lstStyle/>
                    <a:p>
                      <a:pPr algn="ctr" fontAlgn="ctr"/>
                      <a:r>
                        <a:rPr lang="ru-RU" sz="1100" b="1" u="none" strike="noStrike" dirty="0">
                          <a:solidFill>
                            <a:schemeClr val="accent6">
                              <a:lumMod val="75000"/>
                            </a:schemeClr>
                          </a:solidFill>
                          <a:effectLst/>
                        </a:rPr>
                        <a:t>2024 (1 кв)</a:t>
                      </a:r>
                      <a:endParaRPr lang="ru-RU" sz="1100" b="1" i="0" u="none" strike="noStrike" dirty="0">
                        <a:solidFill>
                          <a:schemeClr val="accent6">
                            <a:lumMod val="75000"/>
                          </a:schemeClr>
                        </a:solidFill>
                        <a:effectLst/>
                        <a:latin typeface="Calibri" panose="020F0502020204030204" pitchFamily="34" charset="0"/>
                      </a:endParaRPr>
                    </a:p>
                  </a:txBody>
                  <a:tcPr marL="9525" marR="9525" marT="9525" marB="0" anchor="ctr"/>
                </a:tc>
              </a:tr>
              <a:tr h="216024">
                <a:tc>
                  <a:txBody>
                    <a:bodyPr/>
                    <a:lstStyle/>
                    <a:p>
                      <a:pPr algn="ctr" fontAlgn="ctr"/>
                      <a:r>
                        <a:rPr lang="ru-RU" sz="1100" u="none" strike="noStrike">
                          <a:effectLst/>
                        </a:rPr>
                        <a:t>13</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a:effectLst/>
                        </a:rPr>
                        <a:t>2</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dirty="0">
                          <a:effectLst/>
                        </a:rPr>
                        <a:t>3</a:t>
                      </a:r>
                      <a:endParaRPr lang="ru-RU"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a:effectLst/>
                        </a:rPr>
                        <a:t>0</a:t>
                      </a:r>
                      <a:endParaRPr lang="ru-RU" sz="1100" b="0" i="0" u="none" strike="noStrike">
                        <a:solidFill>
                          <a:srgbClr val="000000"/>
                        </a:solidFill>
                        <a:effectLst/>
                        <a:latin typeface="Calibri" panose="020F0502020204030204" pitchFamily="34" charset="0"/>
                      </a:endParaRPr>
                    </a:p>
                  </a:txBody>
                  <a:tcPr marL="9525" marR="9525" marT="9525" marB="0" anchor="ctr"/>
                </a:tc>
              </a:tr>
              <a:tr h="504056">
                <a:tc>
                  <a:txBody>
                    <a:bodyPr/>
                    <a:lstStyle/>
                    <a:p>
                      <a:pPr algn="ctr" fontAlgn="ctr"/>
                      <a:r>
                        <a:rPr lang="ru-RU" sz="1100" u="none" strike="noStrike">
                          <a:effectLst/>
                        </a:rPr>
                        <a:t>28</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a:effectLst/>
                        </a:rPr>
                        <a:t>18</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dirty="0">
                          <a:effectLst/>
                        </a:rPr>
                        <a:t>7</a:t>
                      </a:r>
                      <a:endParaRPr lang="ru-RU"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dirty="0">
                          <a:effectLst/>
                        </a:rPr>
                        <a:t>1</a:t>
                      </a:r>
                      <a:endParaRPr lang="ru-RU" sz="1100" b="0" i="0" u="none" strike="noStrike" dirty="0">
                        <a:solidFill>
                          <a:srgbClr val="000000"/>
                        </a:solidFill>
                        <a:effectLst/>
                        <a:latin typeface="Calibri" panose="020F0502020204030204" pitchFamily="34" charset="0"/>
                      </a:endParaRPr>
                    </a:p>
                  </a:txBody>
                  <a:tcPr marL="9525" marR="9525" marT="9525" marB="0" anchor="ctr"/>
                </a:tc>
              </a:tr>
              <a:tr h="190500">
                <a:tc>
                  <a:txBody>
                    <a:bodyPr/>
                    <a:lstStyle/>
                    <a:p>
                      <a:pPr algn="ctr" fontAlgn="ctr"/>
                      <a:r>
                        <a:rPr lang="ru-RU" sz="1100" u="none" strike="noStrike">
                          <a:effectLst/>
                        </a:rPr>
                        <a:t>41</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a:effectLst/>
                        </a:rPr>
                        <a:t>20</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a:effectLst/>
                        </a:rPr>
                        <a:t>10</a:t>
                      </a:r>
                      <a:endParaRPr lang="ru-RU"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ru-RU" sz="1100" u="none" strike="noStrike" dirty="0">
                          <a:effectLst/>
                        </a:rPr>
                        <a:t>1</a:t>
                      </a:r>
                      <a:endParaRPr lang="ru-RU" sz="1100" b="0" i="0" u="none" strike="noStrike" dirty="0">
                        <a:solidFill>
                          <a:srgbClr val="000000"/>
                        </a:solidFill>
                        <a:effectLst/>
                        <a:latin typeface="Calibri" panose="020F0502020204030204" pitchFamily="34" charset="0"/>
                      </a:endParaRPr>
                    </a:p>
                  </a:txBody>
                  <a:tcPr marL="9525" marR="9525" marT="9525" marB="0" anchor="ctr"/>
                </a:tc>
              </a:tr>
            </a:tbl>
          </a:graphicData>
        </a:graphic>
      </p:graphicFrame>
      <p:sp>
        <p:nvSpPr>
          <p:cNvPr id="15" name="TextBox 14"/>
          <p:cNvSpPr txBox="1"/>
          <p:nvPr/>
        </p:nvSpPr>
        <p:spPr>
          <a:xfrm>
            <a:off x="5674073" y="947215"/>
            <a:ext cx="2805114" cy="369332"/>
          </a:xfrm>
          <a:prstGeom prst="rect">
            <a:avLst/>
          </a:prstGeom>
          <a:noFill/>
        </p:spPr>
        <p:txBody>
          <a:bodyPr wrap="square">
            <a:spAutoFit/>
          </a:bodyPr>
          <a:lstStyle/>
          <a:p>
            <a:r>
              <a:rPr lang="ru-RU" sz="1800" b="1" i="0" u="none" strike="noStrike" dirty="0">
                <a:solidFill>
                  <a:schemeClr val="accent6">
                    <a:lumMod val="75000"/>
                  </a:schemeClr>
                </a:solidFill>
                <a:effectLst/>
                <a:latin typeface="Calibri" panose="020F0502020204030204" pitchFamily="34" charset="0"/>
              </a:rPr>
              <a:t>пересчет по обращениям</a:t>
            </a:r>
            <a:r>
              <a:rPr lang="ru-RU" b="1" dirty="0">
                <a:solidFill>
                  <a:schemeClr val="accent6">
                    <a:lumMod val="75000"/>
                  </a:schemeClr>
                </a:solidFill>
              </a:rPr>
              <a:t> </a:t>
            </a:r>
            <a:endParaRPr lang="ru-RU" b="1" dirty="0">
              <a:solidFill>
                <a:schemeClr val="accent6">
                  <a:lumMod val="75000"/>
                </a:schemeClr>
              </a:solidFill>
            </a:endParaRPr>
          </a:p>
        </p:txBody>
      </p:sp>
      <p:pic>
        <p:nvPicPr>
          <p:cNvPr id="17" name="Рисунок 16"/>
          <p:cNvPicPr>
            <a:picLocks noChangeAspect="1"/>
          </p:cNvPicPr>
          <p:nvPr/>
        </p:nvPicPr>
        <p:blipFill>
          <a:blip r:embed="rId6"/>
          <a:stretch>
            <a:fillRect/>
          </a:stretch>
        </p:blipFill>
        <p:spPr>
          <a:xfrm>
            <a:off x="107504" y="2719351"/>
            <a:ext cx="3482267" cy="1494109"/>
          </a:xfrm>
          <a:prstGeom prst="rect">
            <a:avLst/>
          </a:prstGeom>
          <a:ln>
            <a:noFill/>
          </a:ln>
          <a:effectLst>
            <a:outerShdw blurRad="190500" algn="tl" rotWithShape="0">
              <a:srgbClr val="000000">
                <a:alpha val="70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1"/>
          <p:cNvSpPr>
            <a:spLocks noChangeAspect="1"/>
          </p:cNvSpPr>
          <p:nvPr/>
        </p:nvSpPr>
        <p:spPr>
          <a:xfrm>
            <a:off x="0" y="336809"/>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Рассмотрение Заявлений об исправлении ошибок, допущенных при определении стоимости</a:t>
            </a:r>
            <a:endParaRPr lang="ru-RU" sz="1600" b="1" dirty="0">
              <a:solidFill>
                <a:schemeClr val="bg1"/>
              </a:solidFill>
              <a:cs typeface="Gill Sans" panose="020B0502020104020203"/>
            </a:endParaRPr>
          </a:p>
        </p:txBody>
      </p:sp>
      <p:sp>
        <p:nvSpPr>
          <p:cNvPr id="12" name="Номер слайда 3"/>
          <p:cNvSpPr>
            <a:spLocks noGrp="1"/>
          </p:cNvSpPr>
          <p:nvPr>
            <p:ph type="sldNum" sz="quarter" idx="12"/>
          </p:nvPr>
        </p:nvSpPr>
        <p:spPr>
          <a:xfrm>
            <a:off x="6553200" y="6356350"/>
            <a:ext cx="2133600" cy="365125"/>
          </a:xfrm>
        </p:spPr>
        <p:txBody>
          <a:bodyPr/>
          <a:lstStyle/>
          <a:p>
            <a:fld id="{950BC0A6-5567-4820-857B-8C3DBBAEA384}" type="slidenum">
              <a:rPr lang="ru-RU" sz="1600" b="1">
                <a:solidFill>
                  <a:schemeClr val="accent1">
                    <a:lumMod val="75000"/>
                  </a:schemeClr>
                </a:solidFill>
              </a:rPr>
            </a:fld>
            <a:endParaRPr lang="ru-RU" sz="1600" b="1" dirty="0">
              <a:solidFill>
                <a:schemeClr val="accent1">
                  <a:lumMod val="75000"/>
                </a:schemeClr>
              </a:solidFill>
            </a:endParaRPr>
          </a:p>
        </p:txBody>
      </p:sp>
      <p:pic>
        <p:nvPicPr>
          <p:cNvPr id="3" name="Рисунок 2"/>
          <p:cNvPicPr>
            <a:picLocks noChangeAspect="1"/>
          </p:cNvPicPr>
          <p:nvPr/>
        </p:nvPicPr>
        <p:blipFill>
          <a:blip r:embed="rId1"/>
          <a:stretch>
            <a:fillRect/>
          </a:stretch>
        </p:blipFill>
        <p:spPr>
          <a:xfrm>
            <a:off x="395536" y="3527858"/>
            <a:ext cx="4256756" cy="2570639"/>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graphicFrame>
        <p:nvGraphicFramePr>
          <p:cNvPr id="9" name="Таблица 8"/>
          <p:cNvGraphicFramePr>
            <a:graphicFrameLocks noGrp="1"/>
          </p:cNvGraphicFramePr>
          <p:nvPr/>
        </p:nvGraphicFramePr>
        <p:xfrm>
          <a:off x="251520" y="1223941"/>
          <a:ext cx="8435280" cy="2046064"/>
        </p:xfrm>
        <a:graphic>
          <a:graphicData uri="http://schemas.openxmlformats.org/drawingml/2006/table">
            <a:tbl>
              <a:tblPr>
                <a:tableStyleId>{5C22544A-7EE6-4342-B048-85BDC9FD1C3A}</a:tableStyleId>
              </a:tblPr>
              <a:tblGrid>
                <a:gridCol w="1560013"/>
                <a:gridCol w="780007"/>
                <a:gridCol w="780007"/>
                <a:gridCol w="850898"/>
                <a:gridCol w="892871"/>
                <a:gridCol w="892871"/>
                <a:gridCol w="892871"/>
                <a:gridCol w="892871"/>
                <a:gridCol w="892871"/>
              </a:tblGrid>
              <a:tr h="719487">
                <a:tc>
                  <a:txBody>
                    <a:bodyPr/>
                    <a:lstStyle/>
                    <a:p>
                      <a:pPr algn="ctr" fontAlgn="ctr"/>
                      <a:r>
                        <a:rPr lang="ru-RU" sz="1200" b="1" u="none" strike="noStrike" dirty="0">
                          <a:effectLst/>
                          <a:latin typeface="Arial" panose="020B0604020202020204" pitchFamily="34" charset="0"/>
                          <a:cs typeface="Arial" panose="020B0604020202020204" pitchFamily="34" charset="0"/>
                        </a:rPr>
                        <a:t>Категории потребителей государственной услуги</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b="1" u="none" strike="noStrike" dirty="0">
                          <a:effectLst/>
                          <a:latin typeface="Arial" panose="020B0604020202020204" pitchFamily="34" charset="0"/>
                          <a:cs typeface="Arial" panose="020B0604020202020204" pitchFamily="34" charset="0"/>
                        </a:rPr>
                        <a:t>2021</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b="1" u="none" strike="noStrike" dirty="0">
                          <a:effectLst/>
                          <a:latin typeface="Arial" panose="020B0604020202020204" pitchFamily="34" charset="0"/>
                          <a:cs typeface="Arial" panose="020B0604020202020204" pitchFamily="34" charset="0"/>
                        </a:rPr>
                        <a:t>2022</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b="1" u="none" strike="noStrike" dirty="0">
                          <a:effectLst/>
                          <a:latin typeface="Arial" panose="020B0604020202020204" pitchFamily="34" charset="0"/>
                          <a:cs typeface="Arial" panose="020B0604020202020204" pitchFamily="34" charset="0"/>
                        </a:rPr>
                        <a:t>2023</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b="1" u="none" strike="noStrike" dirty="0">
                          <a:effectLst/>
                          <a:latin typeface="Arial" panose="020B0604020202020204" pitchFamily="34" charset="0"/>
                          <a:cs typeface="Arial" panose="020B0604020202020204" pitchFamily="34" charset="0"/>
                        </a:rPr>
                        <a:t>2024 (1 кв)</a:t>
                      </a:r>
                      <a:endParaRPr lang="ru-RU" sz="1200" b="1" i="0" u="none" strike="noStrike" dirty="0">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b="1" u="none" strike="noStrike" dirty="0">
                          <a:solidFill>
                            <a:schemeClr val="accent6">
                              <a:lumMod val="75000"/>
                            </a:schemeClr>
                          </a:solidFill>
                          <a:effectLst/>
                          <a:latin typeface="Arial" panose="020B0604020202020204" pitchFamily="34" charset="0"/>
                          <a:cs typeface="Arial" panose="020B0604020202020204" pitchFamily="34" charset="0"/>
                        </a:rPr>
                        <a:t>2021 Пересчет</a:t>
                      </a:r>
                      <a:endParaRPr lang="ru-RU" sz="1200" b="1" i="0" u="none" strike="noStrike" dirty="0">
                        <a:solidFill>
                          <a:schemeClr val="accent6">
                            <a:lumMod val="75000"/>
                          </a:schemeClr>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b="1" u="none" strike="noStrike" dirty="0">
                          <a:solidFill>
                            <a:schemeClr val="accent6">
                              <a:lumMod val="75000"/>
                            </a:schemeClr>
                          </a:solidFill>
                          <a:effectLst/>
                          <a:latin typeface="Arial" panose="020B0604020202020204" pitchFamily="34" charset="0"/>
                          <a:cs typeface="Arial" panose="020B0604020202020204" pitchFamily="34" charset="0"/>
                        </a:rPr>
                        <a:t>2022 Пересчет</a:t>
                      </a:r>
                      <a:endParaRPr lang="ru-RU" sz="1200" b="1" i="0" u="none" strike="noStrike" dirty="0">
                        <a:solidFill>
                          <a:schemeClr val="accent6">
                            <a:lumMod val="75000"/>
                          </a:schemeClr>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b="1" u="none" strike="noStrike" dirty="0">
                          <a:solidFill>
                            <a:schemeClr val="accent6">
                              <a:lumMod val="75000"/>
                            </a:schemeClr>
                          </a:solidFill>
                          <a:effectLst/>
                          <a:latin typeface="Arial" panose="020B0604020202020204" pitchFamily="34" charset="0"/>
                          <a:cs typeface="Arial" panose="020B0604020202020204" pitchFamily="34" charset="0"/>
                        </a:rPr>
                        <a:t>2023 пересчет</a:t>
                      </a:r>
                      <a:endParaRPr lang="ru-RU" sz="1200" b="1" i="0" u="none" strike="noStrike" dirty="0">
                        <a:solidFill>
                          <a:schemeClr val="accent6">
                            <a:lumMod val="75000"/>
                          </a:schemeClr>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b="1" u="none" strike="noStrike" dirty="0">
                          <a:solidFill>
                            <a:schemeClr val="accent6">
                              <a:lumMod val="75000"/>
                            </a:schemeClr>
                          </a:solidFill>
                          <a:effectLst/>
                          <a:latin typeface="Arial" panose="020B0604020202020204" pitchFamily="34" charset="0"/>
                          <a:cs typeface="Arial" panose="020B0604020202020204" pitchFamily="34" charset="0"/>
                        </a:rPr>
                        <a:t>2024 (1 кв.)</a:t>
                      </a:r>
                      <a:endParaRPr lang="ru-RU" sz="1200" b="1" i="0" u="none" strike="noStrike" dirty="0">
                        <a:solidFill>
                          <a:schemeClr val="accent6">
                            <a:lumMod val="75000"/>
                          </a:schemeClr>
                        </a:solidFill>
                        <a:effectLst/>
                        <a:latin typeface="Arial" panose="020B0604020202020204" pitchFamily="34" charset="0"/>
                        <a:cs typeface="Arial" panose="020B0604020202020204" pitchFamily="34" charset="0"/>
                      </a:endParaRPr>
                    </a:p>
                  </a:txBody>
                  <a:tcPr marL="8596" marR="8596" marT="8596" marB="0" anchor="ctr"/>
                </a:tc>
              </a:tr>
              <a:tr h="186139">
                <a:tc>
                  <a:txBody>
                    <a:bodyPr/>
                    <a:lstStyle/>
                    <a:p>
                      <a:pPr algn="l" fontAlgn="ctr"/>
                      <a:r>
                        <a:rPr lang="ru-RU" sz="1200" u="none" strike="noStrike">
                          <a:effectLst/>
                          <a:latin typeface="Arial" panose="020B0604020202020204" pitchFamily="34" charset="0"/>
                          <a:cs typeface="Arial" panose="020B0604020202020204" pitchFamily="34" charset="0"/>
                        </a:rPr>
                        <a:t>Физические лица</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26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31</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61</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10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dirty="0">
                          <a:effectLst/>
                          <a:latin typeface="Arial" panose="020B0604020202020204" pitchFamily="34" charset="0"/>
                          <a:cs typeface="Arial" panose="020B0604020202020204" pitchFamily="34" charset="0"/>
                        </a:rPr>
                        <a:t>23</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26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9</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r>
              <a:tr h="897270">
                <a:tc>
                  <a:txBody>
                    <a:bodyPr/>
                    <a:lstStyle/>
                    <a:p>
                      <a:pPr algn="l" fontAlgn="ctr"/>
                      <a:r>
                        <a:rPr lang="ru-RU" sz="1200" u="none" strike="noStrike">
                          <a:effectLst/>
                          <a:latin typeface="Arial" panose="020B0604020202020204" pitchFamily="34" charset="0"/>
                          <a:cs typeface="Arial" panose="020B0604020202020204" pitchFamily="34" charset="0"/>
                        </a:rPr>
                        <a:t>Юридические лица, органы государственной власти и местного самоуправления</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50</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56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75</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52</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16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16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dirty="0">
                          <a:effectLst/>
                          <a:latin typeface="Arial" panose="020B0604020202020204" pitchFamily="34" charset="0"/>
                          <a:cs typeface="Arial" panose="020B0604020202020204" pitchFamily="34" charset="0"/>
                        </a:rPr>
                        <a:t>37</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dirty="0">
                          <a:effectLst/>
                          <a:latin typeface="Arial" panose="020B0604020202020204" pitchFamily="34" charset="0"/>
                          <a:cs typeface="Arial" panose="020B0604020202020204" pitchFamily="34" charset="0"/>
                        </a:rPr>
                        <a:t>36</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8596" marR="8596" marT="8596" marB="0" anchor="ctr"/>
                </a:tc>
              </a:tr>
              <a:tr h="186139">
                <a:tc>
                  <a:txBody>
                    <a:bodyPr/>
                    <a:lstStyle/>
                    <a:p>
                      <a:pPr algn="l" fontAlgn="ctr"/>
                      <a:r>
                        <a:rPr lang="ru-RU" sz="1200" u="none" strike="noStrike">
                          <a:effectLst/>
                          <a:latin typeface="Arial" panose="020B0604020202020204" pitchFamily="34" charset="0"/>
                          <a:cs typeface="Arial" panose="020B0604020202020204" pitchFamily="34" charset="0"/>
                        </a:rPr>
                        <a:t>Всего</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76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87</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136</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62</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22</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39</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a:effectLst/>
                          <a:latin typeface="Arial" panose="020B0604020202020204" pitchFamily="34" charset="0"/>
                          <a:cs typeface="Arial" panose="020B0604020202020204" pitchFamily="34" charset="0"/>
                        </a:rPr>
                        <a:t>63</a:t>
                      </a:r>
                      <a:endParaRPr lang="ru-RU" sz="1200" b="0" i="0" u="none" strike="noStrike">
                        <a:solidFill>
                          <a:srgbClr val="000000"/>
                        </a:solidFill>
                        <a:effectLst/>
                        <a:latin typeface="Arial" panose="020B0604020202020204" pitchFamily="34" charset="0"/>
                        <a:cs typeface="Arial" panose="020B0604020202020204" pitchFamily="34" charset="0"/>
                      </a:endParaRPr>
                    </a:p>
                  </a:txBody>
                  <a:tcPr marL="8596" marR="8596" marT="8596" marB="0" anchor="ctr"/>
                </a:tc>
                <a:tc>
                  <a:txBody>
                    <a:bodyPr/>
                    <a:lstStyle/>
                    <a:p>
                      <a:pPr algn="ctr" fontAlgn="ctr"/>
                      <a:r>
                        <a:rPr lang="ru-RU" sz="1200" u="none" strike="noStrike" dirty="0">
                          <a:effectLst/>
                          <a:latin typeface="Arial" panose="020B0604020202020204" pitchFamily="34" charset="0"/>
                          <a:cs typeface="Arial" panose="020B0604020202020204" pitchFamily="34" charset="0"/>
                        </a:rPr>
                        <a:t>45</a:t>
                      </a:r>
                      <a:endParaRPr lang="ru-RU" sz="1200" b="0" i="0" u="none" strike="noStrike" dirty="0">
                        <a:solidFill>
                          <a:srgbClr val="000000"/>
                        </a:solidFill>
                        <a:effectLst/>
                        <a:latin typeface="Arial" panose="020B0604020202020204" pitchFamily="34" charset="0"/>
                        <a:cs typeface="Arial" panose="020B0604020202020204" pitchFamily="34" charset="0"/>
                      </a:endParaRPr>
                    </a:p>
                  </a:txBody>
                  <a:tcPr marL="8596" marR="8596" marT="8596" marB="0" anchor="ct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1"/>
          <p:cNvSpPr>
            <a:spLocks noChangeAspect="1"/>
          </p:cNvSpPr>
          <p:nvPr/>
        </p:nvSpPr>
        <p:spPr>
          <a:xfrm>
            <a:off x="0" y="336809"/>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Судебная практика по оспариванию решения об удовлетворении заявления </a:t>
            </a:r>
            <a:endParaRPr lang="ru-RU" sz="1600" b="1" dirty="0">
              <a:solidFill>
                <a:schemeClr val="bg1"/>
              </a:solidFill>
              <a:cs typeface="Gill Sans" panose="020B0502020104020203"/>
            </a:endParaRPr>
          </a:p>
        </p:txBody>
      </p:sp>
      <p:sp>
        <p:nvSpPr>
          <p:cNvPr id="12" name="Номер слайда 3"/>
          <p:cNvSpPr>
            <a:spLocks noGrp="1"/>
          </p:cNvSpPr>
          <p:nvPr>
            <p:ph type="sldNum" sz="quarter" idx="12"/>
          </p:nvPr>
        </p:nvSpPr>
        <p:spPr>
          <a:xfrm>
            <a:off x="6553200" y="6356350"/>
            <a:ext cx="2133600" cy="365125"/>
          </a:xfrm>
        </p:spPr>
        <p:txBody>
          <a:bodyPr/>
          <a:lstStyle/>
          <a:p>
            <a:fld id="{950BC0A6-5567-4820-857B-8C3DBBAEA384}" type="slidenum">
              <a:rPr lang="ru-RU" sz="1600" b="1">
                <a:solidFill>
                  <a:schemeClr val="accent1">
                    <a:lumMod val="75000"/>
                  </a:schemeClr>
                </a:solidFill>
              </a:rPr>
            </a:fld>
            <a:endParaRPr lang="ru-RU" sz="1600" b="1" dirty="0">
              <a:solidFill>
                <a:schemeClr val="accent1">
                  <a:lumMod val="75000"/>
                </a:schemeClr>
              </a:solidFill>
            </a:endParaRPr>
          </a:p>
        </p:txBody>
      </p:sp>
      <p:sp>
        <p:nvSpPr>
          <p:cNvPr id="4" name="TextBox 3"/>
          <p:cNvSpPr txBox="1"/>
          <p:nvPr/>
        </p:nvSpPr>
        <p:spPr>
          <a:xfrm>
            <a:off x="4230828" y="1064857"/>
            <a:ext cx="4680520" cy="2119298"/>
          </a:xfrm>
          <a:prstGeom prst="rect">
            <a:avLst/>
          </a:prstGeom>
          <a:noFill/>
        </p:spPr>
        <p:txBody>
          <a:bodyPr wrap="square">
            <a:spAutoFit/>
          </a:bodyPr>
          <a:lstStyle/>
          <a:p>
            <a:pPr algn="just">
              <a:lnSpc>
                <a:spcPct val="107000"/>
              </a:lnSpc>
              <a:spcAft>
                <a:spcPts val="800"/>
              </a:spcAft>
            </a:pPr>
            <a:r>
              <a:rPr lang="ru-RU" sz="1200" kern="0" dirty="0">
                <a:solidFill>
                  <a:srgbClr val="000000"/>
                </a:solidFill>
                <a:effectLst/>
                <a:highlight>
                  <a:srgbClr val="E9EDF4"/>
                </a:highlight>
                <a:latin typeface="Arial" panose="020B0604020202020204" pitchFamily="34" charset="0"/>
                <a:ea typeface="Times New Roman" panose="02020603050405020304" pitchFamily="18" charset="0"/>
                <a:cs typeface="Arial" panose="020B0604020202020204" pitchFamily="34" charset="0"/>
              </a:rPr>
              <a:t>В октябре 2022 года заявитель обратился в КГБУ «ЦКО» с заявлением об исправлении ошибок, допущенных при определении кадастровой стоимости земельного участка.</a:t>
            </a:r>
            <a:r>
              <a:rPr lang="ru-RU" sz="1200" kern="0" dirty="0">
                <a:solidFill>
                  <a:srgbClr val="000000"/>
                </a:solidFill>
                <a:highlight>
                  <a:srgbClr val="E9EDF4"/>
                </a:highlight>
                <a:latin typeface="Arial" panose="020B0604020202020204" pitchFamily="34" charset="0"/>
                <a:ea typeface="Times New Roman" panose="02020603050405020304" pitchFamily="18" charset="0"/>
                <a:cs typeface="Arial" panose="020B0604020202020204" pitchFamily="34" charset="0"/>
              </a:rPr>
              <a:t>                 </a:t>
            </a:r>
            <a:r>
              <a:rPr lang="ru-RU" sz="1200" dirty="0">
                <a:effectLst/>
                <a:latin typeface="Arial" panose="020B0604020202020204" pitchFamily="34" charset="0"/>
                <a:ea typeface="Times New Roman" panose="02020603050405020304" pitchFamily="18" charset="0"/>
                <a:cs typeface="Arial" panose="020B0604020202020204" pitchFamily="34" charset="0"/>
              </a:rPr>
              <a:t>С целью подтверждения информации, указанной Заявителем в заявлении, учреждение направило запрос в администрацию Северо-Енисейского района Красноярского края.</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u-RU" sz="1200" dirty="0">
                <a:effectLst/>
                <a:latin typeface="Arial" panose="020B0604020202020204" pitchFamily="34" charset="0"/>
                <a:ea typeface="Calibri" panose="020F0502020204030204" pitchFamily="34" charset="0"/>
                <a:cs typeface="Arial" panose="020B0604020202020204" pitchFamily="34" charset="0"/>
              </a:rPr>
              <a:t>Администрацией Северо-Енисейского района, что на земельном участке с кадастровым номером 24:34:0060104:24 расположено здание с двумя помещениями. Одно из которых жилое помещение принадлежащие заявителю.</a:t>
            </a:r>
            <a:endParaRPr lang="ru-RU" sz="1200" dirty="0">
              <a:effectLst/>
              <a:latin typeface="Arial" panose="020B0604020202020204" pitchFamily="34" charset="0"/>
              <a:ea typeface="Calibri" panose="020F0502020204030204" pitchFamily="34" charset="0"/>
              <a:cs typeface="Arial" panose="020B0604020202020204" pitchFamily="34" charset="0"/>
            </a:endParaRPr>
          </a:p>
        </p:txBody>
      </p:sp>
      <p:sp>
        <p:nvSpPr>
          <p:cNvPr id="8" name="TextBox 7"/>
          <p:cNvSpPr txBox="1"/>
          <p:nvPr/>
        </p:nvSpPr>
        <p:spPr>
          <a:xfrm>
            <a:off x="179512" y="1196752"/>
            <a:ext cx="3888432" cy="1815882"/>
          </a:xfrm>
          <a:prstGeom prst="rect">
            <a:avLst/>
          </a:prstGeom>
          <a:noFill/>
        </p:spPr>
        <p:txBody>
          <a:bodyPr wrap="square">
            <a:spAutoFit/>
          </a:bodyPr>
          <a:lstStyle/>
          <a:p>
            <a:r>
              <a:rPr lang="ru-RU" sz="1400" b="1" dirty="0">
                <a:latin typeface="Arial" panose="020B0604020202020204" pitchFamily="34" charset="0"/>
                <a:cs typeface="Arial" panose="020B0604020202020204" pitchFamily="34" charset="0"/>
              </a:rPr>
              <a:t>24:34:0060104:24</a:t>
            </a:r>
            <a:endParaRPr lang="ru-RU" sz="1400" b="1" dirty="0">
              <a:latin typeface="Arial" panose="020B0604020202020204" pitchFamily="34" charset="0"/>
              <a:cs typeface="Arial" panose="020B0604020202020204" pitchFamily="34" charset="0"/>
            </a:endParaRPr>
          </a:p>
          <a:p>
            <a:r>
              <a:rPr lang="ru-RU" sz="1400" b="1" dirty="0">
                <a:latin typeface="Arial" panose="020B0604020202020204" pitchFamily="34" charset="0"/>
                <a:cs typeface="Arial" panose="020B0604020202020204" pitchFamily="34" charset="0"/>
              </a:rPr>
              <a:t>Данные ЕГРН:</a:t>
            </a:r>
            <a:endParaRPr lang="ru-RU" sz="1400" b="1" dirty="0">
              <a:latin typeface="Arial" panose="020B0604020202020204" pitchFamily="34" charset="0"/>
              <a:cs typeface="Arial" panose="020B0604020202020204" pitchFamily="34" charset="0"/>
            </a:endParaRPr>
          </a:p>
          <a:p>
            <a:r>
              <a:rPr lang="ru-RU" sz="1400" b="1" dirty="0">
                <a:latin typeface="Arial" panose="020B0604020202020204" pitchFamily="34" charset="0"/>
                <a:cs typeface="Arial" panose="020B0604020202020204" pitchFamily="34" charset="0"/>
              </a:rPr>
              <a:t>ВРИ по документам: </a:t>
            </a:r>
            <a:r>
              <a:rPr lang="ru-RU" sz="1400" b="1" dirty="0">
                <a:solidFill>
                  <a:srgbClr val="E27100"/>
                </a:solidFill>
                <a:latin typeface="Arial" panose="020B0604020202020204" pitchFamily="34" charset="0"/>
                <a:cs typeface="Arial" panose="020B0604020202020204" pitchFamily="34" charset="0"/>
              </a:rPr>
              <a:t>Для эксплуатации лесничества</a:t>
            </a:r>
            <a:endParaRPr lang="ru-RU" sz="1400" b="1" dirty="0">
              <a:solidFill>
                <a:srgbClr val="E27100"/>
              </a:solidFill>
              <a:latin typeface="Arial" panose="020B0604020202020204" pitchFamily="34" charset="0"/>
              <a:cs typeface="Arial" panose="020B0604020202020204" pitchFamily="34" charset="0"/>
            </a:endParaRPr>
          </a:p>
          <a:p>
            <a:pPr lvl="0"/>
            <a:r>
              <a:rPr lang="ru-RU" sz="1400" b="1" dirty="0">
                <a:latin typeface="Arial" panose="020B0604020202020204" pitchFamily="34" charset="0"/>
                <a:cs typeface="Arial" panose="020B0604020202020204" pitchFamily="34" charset="0"/>
              </a:rPr>
              <a:t>Площадь: </a:t>
            </a:r>
            <a:r>
              <a:rPr lang="ru-RU" sz="1400" dirty="0">
                <a:latin typeface="Arial" panose="020B0604020202020204" pitchFamily="34" charset="0"/>
                <a:cs typeface="Arial" panose="020B0604020202020204" pitchFamily="34" charset="0"/>
              </a:rPr>
              <a:t>3 453 кв. м</a:t>
            </a:r>
            <a:endParaRPr lang="ru-RU" sz="1400" dirty="0">
              <a:latin typeface="Arial" panose="020B0604020202020204" pitchFamily="34" charset="0"/>
              <a:cs typeface="Arial" panose="020B0604020202020204" pitchFamily="34" charset="0"/>
            </a:endParaRPr>
          </a:p>
          <a:p>
            <a:r>
              <a:rPr lang="ru-RU" sz="1400" b="1" dirty="0">
                <a:latin typeface="Arial" panose="020B0604020202020204" pitchFamily="34" charset="0"/>
                <a:cs typeface="Arial" panose="020B0604020202020204" pitchFamily="34" charset="0"/>
              </a:rPr>
              <a:t>Адрес:</a:t>
            </a:r>
            <a:r>
              <a:rPr lang="ru-RU" sz="1400" dirty="0">
                <a:latin typeface="Arial" panose="020B0604020202020204" pitchFamily="34" charset="0"/>
                <a:cs typeface="Arial" panose="020B0604020202020204" pitchFamily="34" charset="0"/>
              </a:rPr>
              <a:t> Красноярский край, район Северо-Енисейский, п. Вельмо, </a:t>
            </a:r>
            <a:endParaRPr lang="ru-RU" sz="1400" dirty="0">
              <a:latin typeface="Arial" panose="020B0604020202020204" pitchFamily="34" charset="0"/>
              <a:cs typeface="Arial" panose="020B0604020202020204" pitchFamily="34" charset="0"/>
            </a:endParaRPr>
          </a:p>
          <a:p>
            <a:r>
              <a:rPr lang="ru-RU" sz="1400" dirty="0">
                <a:latin typeface="Arial" panose="020B0604020202020204" pitchFamily="34" charset="0"/>
                <a:cs typeface="Arial" panose="020B0604020202020204" pitchFamily="34" charset="0"/>
              </a:rPr>
              <a:t>ул. Центральная, земельный участок 37</a:t>
            </a:r>
            <a:endParaRPr lang="ru-RU" sz="1400" dirty="0">
              <a:latin typeface="Arial" panose="020B0604020202020204" pitchFamily="34" charset="0"/>
              <a:cs typeface="Arial" panose="020B0604020202020204" pitchFamily="34" charset="0"/>
            </a:endParaRPr>
          </a:p>
        </p:txBody>
      </p:sp>
      <p:sp>
        <p:nvSpPr>
          <p:cNvPr id="13" name="TextBox 12"/>
          <p:cNvSpPr txBox="1"/>
          <p:nvPr/>
        </p:nvSpPr>
        <p:spPr>
          <a:xfrm>
            <a:off x="170303" y="3012634"/>
            <a:ext cx="4113665" cy="1938992"/>
          </a:xfrm>
          <a:prstGeom prst="rect">
            <a:avLst/>
          </a:prstGeom>
          <a:noFill/>
        </p:spPr>
        <p:txBody>
          <a:bodyPr wrap="square">
            <a:spAutoFit/>
          </a:bodyPr>
          <a:lstStyle/>
          <a:p>
            <a:pPr algn="just"/>
            <a:r>
              <a:rPr lang="ru-RU" sz="1200" b="1" u="sng" dirty="0">
                <a:effectLst/>
                <a:latin typeface="Arial" panose="020B0604020202020204" pitchFamily="34" charset="0"/>
                <a:ea typeface="Times New Roman" panose="02020603050405020304" pitchFamily="18" charset="0"/>
                <a:cs typeface="Arial" panose="020B0604020202020204" pitchFamily="34" charset="0"/>
              </a:rPr>
              <a:t>Суть замечания:</a:t>
            </a:r>
            <a:endParaRPr lang="ru-RU" sz="1200" b="1"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u-RU" sz="1200" dirty="0">
                <a:effectLst/>
                <a:latin typeface="Arial" panose="020B0604020202020204" pitchFamily="34" charset="0"/>
                <a:ea typeface="Calibri" panose="020F0502020204030204" pitchFamily="34" charset="0"/>
                <a:cs typeface="Arial" panose="020B0604020202020204" pitchFamily="34" charset="0"/>
              </a:rPr>
              <a:t>Земельный участок с кадастровым номером 24:34:0060104:24 имеет вид разрешенного использования – «Для эксплуатации лесничества». В связи с тем, что на указанном земельном участке расположена квартира общей площадью 51,6 кв.м., принадлежащая заявителю на праве собственности, фактическое использование данного земельного участка – «Для ведения личного подсобного хозяйства».</a:t>
            </a:r>
            <a:endParaRPr lang="ru-RU" sz="1200" dirty="0">
              <a:latin typeface="Arial" panose="020B0604020202020204" pitchFamily="34" charset="0"/>
              <a:cs typeface="Arial" panose="020B0604020202020204" pitchFamily="34" charset="0"/>
            </a:endParaRPr>
          </a:p>
        </p:txBody>
      </p:sp>
      <p:graphicFrame>
        <p:nvGraphicFramePr>
          <p:cNvPr id="14" name="Таблица 13"/>
          <p:cNvGraphicFramePr>
            <a:graphicFrameLocks noGrp="1"/>
          </p:cNvGraphicFramePr>
          <p:nvPr/>
        </p:nvGraphicFramePr>
        <p:xfrm>
          <a:off x="3846329" y="5543296"/>
          <a:ext cx="5071027" cy="907733"/>
        </p:xfrm>
        <a:graphic>
          <a:graphicData uri="http://schemas.openxmlformats.org/drawingml/2006/table">
            <a:tbl>
              <a:tblPr firstRow="1" firstCol="1" bandRow="1">
                <a:tableStyleId>{5C22544A-7EE6-4342-B048-85BDC9FD1C3A}</a:tableStyleId>
              </a:tblPr>
              <a:tblGrid>
                <a:gridCol w="1733783"/>
                <a:gridCol w="1584176"/>
                <a:gridCol w="1753068"/>
              </a:tblGrid>
              <a:tr h="554585">
                <a:tc>
                  <a:txBody>
                    <a:bodyPr/>
                    <a:lstStyle/>
                    <a:p>
                      <a:pPr algn="ctr">
                        <a:lnSpc>
                          <a:spcPct val="107000"/>
                        </a:lnSpc>
                        <a:spcAft>
                          <a:spcPts val="800"/>
                        </a:spcAft>
                      </a:pPr>
                      <a:r>
                        <a:rPr lang="ru-RU" sz="1400" kern="0" dirty="0">
                          <a:effectLst/>
                          <a:latin typeface="Arial" panose="020B0604020202020204" pitchFamily="34" charset="0"/>
                          <a:cs typeface="Arial" panose="020B0604020202020204" pitchFamily="34" charset="0"/>
                        </a:rPr>
                        <a:t>Кадастровый номер</a:t>
                      </a:r>
                      <a:endParaRPr lang="ru-RU" sz="14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ru-RU" sz="1400" kern="100" dirty="0">
                          <a:effectLst/>
                          <a:latin typeface="Arial" panose="020B0604020202020204" pitchFamily="34" charset="0"/>
                          <a:cs typeface="Arial" panose="020B0604020202020204" pitchFamily="34" charset="0"/>
                        </a:rPr>
                        <a:t>Кадастровая стоимость, до пересчета, руб.</a:t>
                      </a:r>
                      <a:endParaRPr lang="ru-RU" sz="14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lnSpc>
                          <a:spcPct val="107000"/>
                        </a:lnSpc>
                        <a:spcAft>
                          <a:spcPts val="800"/>
                        </a:spcAft>
                      </a:pPr>
                      <a:r>
                        <a:rPr lang="ru-RU" sz="1400" kern="0" dirty="0">
                          <a:effectLst/>
                          <a:latin typeface="Arial" panose="020B0604020202020204" pitchFamily="34" charset="0"/>
                          <a:cs typeface="Arial" panose="020B0604020202020204" pitchFamily="34" charset="0"/>
                        </a:rPr>
                        <a:t>Кадастровая стоимость, после пересчета, руб.</a:t>
                      </a:r>
                      <a:endParaRPr lang="ru-RU" sz="1400" kern="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200025">
                <a:tc>
                  <a:txBody>
                    <a:bodyPr/>
                    <a:lstStyle/>
                    <a:p>
                      <a:pPr marL="0" marR="0" lvl="0" indent="0" algn="just" defTabSz="914400" rtl="0" eaLnBrk="1" fontAlgn="auto" latinLnBrk="0" hangingPunct="1">
                        <a:lnSpc>
                          <a:spcPct val="100000"/>
                        </a:lnSpc>
                        <a:spcBef>
                          <a:spcPts val="0"/>
                        </a:spcBef>
                        <a:spcAft>
                          <a:spcPts val="0"/>
                        </a:spcAft>
                        <a:buClrTx/>
                        <a:buSzTx/>
                        <a:buFontTx/>
                        <a:buNone/>
                        <a:defRPr/>
                      </a:pPr>
                      <a:r>
                        <a:rPr lang="ru-RU" sz="1400" b="1" dirty="0">
                          <a:latin typeface="Arial" panose="020B0604020202020204" pitchFamily="34" charset="0"/>
                          <a:cs typeface="Arial" panose="020B0604020202020204" pitchFamily="34" charset="0"/>
                        </a:rPr>
                        <a:t>24:34:0060104:24</a:t>
                      </a:r>
                      <a:endParaRPr lang="ru-RU" sz="1400" b="1" dirty="0">
                        <a:latin typeface="Arial" panose="020B0604020202020204" pitchFamily="34" charset="0"/>
                        <a:cs typeface="Arial" panose="020B0604020202020204" pitchFamily="34" charset="0"/>
                      </a:endParaRPr>
                    </a:p>
                  </a:txBody>
                  <a:tcPr marL="68580" marR="68580" marT="0" marB="0" anchor="ctr"/>
                </a:tc>
                <a:tc>
                  <a:txBody>
                    <a:bodyPr/>
                    <a:lstStyle/>
                    <a:p>
                      <a:pPr marL="0" algn="ctr" defTabSz="914400" rtl="0" eaLnBrk="1" fontAlgn="ctr" latinLnBrk="0" hangingPunct="1"/>
                      <a:r>
                        <a:rPr lang="ru-RU" sz="1400" b="0" i="0" u="none" strike="noStrike" kern="1200" dirty="0">
                          <a:solidFill>
                            <a:srgbClr val="000000"/>
                          </a:solidFill>
                          <a:effectLst/>
                          <a:latin typeface="Arial" panose="020B0604020202020204" pitchFamily="34" charset="0"/>
                          <a:ea typeface="+mn-ea"/>
                          <a:cs typeface="Arial" panose="020B0604020202020204" pitchFamily="34" charset="0"/>
                        </a:rPr>
                        <a:t>359 112,00</a:t>
                      </a:r>
                      <a:endParaRPr lang="ru-RU"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9525" marR="9525" marT="9525" marB="0" anchor="ctr"/>
                </a:tc>
                <a:tc>
                  <a:txBody>
                    <a:bodyPr/>
                    <a:lstStyle/>
                    <a:p>
                      <a:pPr algn="ctr" fontAlgn="ctr"/>
                      <a:r>
                        <a:rPr lang="ru-RU" sz="1400" b="0" i="0" u="none" strike="noStrike" smtClean="0">
                          <a:solidFill>
                            <a:srgbClr val="000000"/>
                          </a:solidFill>
                          <a:effectLst/>
                          <a:latin typeface="Arial" panose="020B0604020202020204" pitchFamily="34" charset="0"/>
                          <a:cs typeface="Arial" panose="020B0604020202020204" pitchFamily="34" charset="0"/>
                        </a:rPr>
                        <a:t>108 355,14</a:t>
                      </a:r>
                      <a:endParaRPr lang="ru-RU" sz="14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r>
            </a:tbl>
          </a:graphicData>
        </a:graphic>
      </p:graphicFrame>
      <p:sp>
        <p:nvSpPr>
          <p:cNvPr id="18" name="TextBox 17"/>
          <p:cNvSpPr txBox="1"/>
          <p:nvPr/>
        </p:nvSpPr>
        <p:spPr>
          <a:xfrm>
            <a:off x="154942" y="5153917"/>
            <a:ext cx="3711702" cy="1384995"/>
          </a:xfrm>
          <a:prstGeom prst="rect">
            <a:avLst/>
          </a:prstGeom>
          <a:noFill/>
        </p:spPr>
        <p:txBody>
          <a:bodyPr wrap="square">
            <a:spAutoFit/>
          </a:bodyPr>
          <a:lstStyle/>
          <a:p>
            <a:r>
              <a:rPr lang="ru-RU" sz="1200" dirty="0">
                <a:latin typeface="Arial" panose="020B0604020202020204" pitchFamily="34" charset="0"/>
                <a:cs typeface="Arial" panose="020B0604020202020204" pitchFamily="34" charset="0"/>
              </a:rPr>
              <a:t>В результате проверки принято решение - удовлетворить заявление в связи с наличием единичной ошибки, допущенной при определении кадастровой стоимости объекта недвижимости на дату оценки 01.01.2020 года, что явилось основанием для пересчета кадастровой стоимости.</a:t>
            </a:r>
            <a:endParaRPr lang="ru-RU" sz="1200" dirty="0">
              <a:latin typeface="Arial" panose="020B0604020202020204" pitchFamily="34" charset="0"/>
              <a:cs typeface="Arial" panose="020B0604020202020204" pitchFamily="34" charset="0"/>
            </a:endParaRPr>
          </a:p>
        </p:txBody>
      </p:sp>
      <p:pic>
        <p:nvPicPr>
          <p:cNvPr id="20" name="Рисунок 19"/>
          <p:cNvPicPr>
            <a:picLocks noChangeAspect="1"/>
          </p:cNvPicPr>
          <p:nvPr/>
        </p:nvPicPr>
        <p:blipFill rotWithShape="1">
          <a:blip r:embed="rId1">
            <a:extLst>
              <a:ext uri="{28A0092B-C50C-407E-A947-70E740481C1C}">
                <a14:useLocalDpi xmlns:a14="http://schemas.microsoft.com/office/drawing/2010/main" val="0"/>
              </a:ext>
            </a:extLst>
          </a:blip>
          <a:srcRect l="10962" r="10112" b="67633"/>
          <a:stretch>
            <a:fillRect/>
          </a:stretch>
        </p:blipFill>
        <p:spPr>
          <a:xfrm>
            <a:off x="5763173" y="4213202"/>
            <a:ext cx="3080938" cy="1191875"/>
          </a:xfrm>
          <a:prstGeom prst="rect">
            <a:avLst/>
          </a:prstGeom>
        </p:spPr>
      </p:pic>
      <p:pic>
        <p:nvPicPr>
          <p:cNvPr id="21" name="Рисунок 20"/>
          <p:cNvPicPr>
            <a:picLocks noChangeAspect="1"/>
          </p:cNvPicPr>
          <p:nvPr/>
        </p:nvPicPr>
        <p:blipFill rotWithShape="1">
          <a:blip r:embed="rId2" cstate="print">
            <a:extLst>
              <a:ext uri="{28A0092B-C50C-407E-A947-70E740481C1C}">
                <a14:useLocalDpi xmlns:a14="http://schemas.microsoft.com/office/drawing/2010/main" val="0"/>
              </a:ext>
            </a:extLst>
          </a:blip>
          <a:srcRect l="10668" r="39311"/>
          <a:stretch>
            <a:fillRect/>
          </a:stretch>
        </p:blipFill>
        <p:spPr bwMode="auto">
          <a:xfrm>
            <a:off x="4341038" y="4246964"/>
            <a:ext cx="1365065" cy="1191875"/>
          </a:xfrm>
          <a:prstGeom prst="rect">
            <a:avLst/>
          </a:prstGeom>
          <a:noFill/>
          <a:ln>
            <a:noFill/>
          </a:ln>
          <a:effectLst>
            <a:outerShdw blurRad="63500" sx="102000" sy="102000" algn="ctr" rotWithShape="0">
              <a:prstClr val="black">
                <a:alpha val="40000"/>
              </a:prstClr>
            </a:outerShdw>
          </a:effectLst>
        </p:spPr>
      </p:pic>
      <p:pic>
        <p:nvPicPr>
          <p:cNvPr id="23" name="Рисунок 22"/>
          <p:cNvPicPr>
            <a:picLocks noChangeAspect="1"/>
          </p:cNvPicPr>
          <p:nvPr/>
        </p:nvPicPr>
        <p:blipFill rotWithShape="1">
          <a:blip r:embed="rId3" cstate="print">
            <a:extLst>
              <a:ext uri="{28A0092B-C50C-407E-A947-70E740481C1C}">
                <a14:useLocalDpi xmlns:a14="http://schemas.microsoft.com/office/drawing/2010/main" val="0"/>
              </a:ext>
            </a:extLst>
          </a:blip>
          <a:srcRect b="24358"/>
          <a:stretch>
            <a:fillRect/>
          </a:stretch>
        </p:blipFill>
        <p:spPr>
          <a:xfrm>
            <a:off x="6198130" y="3114303"/>
            <a:ext cx="2620904" cy="1029790"/>
          </a:xfrm>
          <a:prstGeom prst="rect">
            <a:avLst/>
          </a:prstGeom>
        </p:spPr>
      </p:pic>
      <p:sp>
        <p:nvSpPr>
          <p:cNvPr id="25" name="TextBox 24"/>
          <p:cNvSpPr txBox="1"/>
          <p:nvPr/>
        </p:nvSpPr>
        <p:spPr>
          <a:xfrm>
            <a:off x="4230828" y="3212301"/>
            <a:ext cx="1804418" cy="903645"/>
          </a:xfrm>
          <a:prstGeom prst="rect">
            <a:avLst/>
          </a:prstGeom>
          <a:noFill/>
        </p:spPr>
        <p:txBody>
          <a:bodyPr wrap="square">
            <a:spAutoFit/>
          </a:bodyPr>
          <a:lstStyle/>
          <a:p>
            <a:pPr algn="ctr">
              <a:lnSpc>
                <a:spcPct val="107000"/>
              </a:lnSpc>
              <a:spcAft>
                <a:spcPts val="800"/>
              </a:spcAft>
            </a:pPr>
            <a:r>
              <a:rPr lang="ru-RU" sz="1000" b="1" kern="100" dirty="0">
                <a:latin typeface="Arial" panose="020B0604020202020204" pitchFamily="34" charset="0"/>
                <a:ea typeface="Calibri" panose="020F0502020204030204" pitchFamily="34" charset="0"/>
                <a:cs typeface="Arial" panose="020B0604020202020204" pitchFamily="34" charset="0"/>
              </a:rPr>
              <a:t>В</a:t>
            </a:r>
            <a:r>
              <a:rPr lang="ru-RU" sz="1000" b="1" kern="100" dirty="0">
                <a:effectLst/>
                <a:latin typeface="Arial" panose="020B0604020202020204" pitchFamily="34" charset="0"/>
                <a:ea typeface="Calibri" panose="020F0502020204030204" pitchFamily="34" charset="0"/>
                <a:cs typeface="Arial" panose="020B0604020202020204" pitchFamily="34" charset="0"/>
              </a:rPr>
              <a:t> соответствии с ПЗЗ участок расположен в зоне застройки индивидуальными жилыми домами (Ж-1)</a:t>
            </a:r>
            <a:endParaRPr lang="ru-RU" sz="1000" b="1" kern="100" dirty="0">
              <a:effectLst/>
              <a:latin typeface="Arial" panose="020B0604020202020204" pitchFamily="34" charset="0"/>
              <a:ea typeface="Calibri" panose="020F0502020204030204" pitchFamily="34" charset="0"/>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1"/>
          <p:cNvSpPr>
            <a:spLocks noChangeAspect="1"/>
          </p:cNvSpPr>
          <p:nvPr/>
        </p:nvSpPr>
        <p:spPr>
          <a:xfrm>
            <a:off x="0" y="336809"/>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Судебная практика по оспариванию решения об удовлетворении заявления </a:t>
            </a:r>
            <a:endParaRPr lang="ru-RU" sz="1600" b="1" dirty="0">
              <a:solidFill>
                <a:schemeClr val="bg1"/>
              </a:solidFill>
              <a:cs typeface="Gill Sans" panose="020B0502020104020203"/>
            </a:endParaRPr>
          </a:p>
        </p:txBody>
      </p:sp>
      <p:sp>
        <p:nvSpPr>
          <p:cNvPr id="12" name="Номер слайда 3"/>
          <p:cNvSpPr>
            <a:spLocks noGrp="1"/>
          </p:cNvSpPr>
          <p:nvPr>
            <p:ph type="sldNum" sz="quarter" idx="12"/>
          </p:nvPr>
        </p:nvSpPr>
        <p:spPr>
          <a:xfrm>
            <a:off x="6553200" y="6356350"/>
            <a:ext cx="2133600" cy="365125"/>
          </a:xfrm>
        </p:spPr>
        <p:txBody>
          <a:bodyPr/>
          <a:lstStyle/>
          <a:p>
            <a:fld id="{950BC0A6-5567-4820-857B-8C3DBBAEA384}" type="slidenum">
              <a:rPr lang="ru-RU" sz="1600" b="1">
                <a:solidFill>
                  <a:schemeClr val="accent1">
                    <a:lumMod val="75000"/>
                  </a:schemeClr>
                </a:solidFill>
              </a:rPr>
            </a:fld>
            <a:endParaRPr lang="ru-RU" sz="1600" b="1" dirty="0">
              <a:solidFill>
                <a:schemeClr val="accent1">
                  <a:lumMod val="75000"/>
                </a:schemeClr>
              </a:solidFill>
            </a:endParaRPr>
          </a:p>
        </p:txBody>
      </p:sp>
      <p:sp>
        <p:nvSpPr>
          <p:cNvPr id="4" name="TextBox 3"/>
          <p:cNvSpPr txBox="1"/>
          <p:nvPr/>
        </p:nvSpPr>
        <p:spPr>
          <a:xfrm>
            <a:off x="179512" y="1124744"/>
            <a:ext cx="3312368" cy="2156809"/>
          </a:xfrm>
          <a:prstGeom prst="rect">
            <a:avLst/>
          </a:prstGeom>
          <a:noFill/>
        </p:spPr>
        <p:txBody>
          <a:bodyPr wrap="square">
            <a:spAutoFit/>
          </a:bodyPr>
          <a:lstStyle/>
          <a:p>
            <a:pPr algn="just">
              <a:lnSpc>
                <a:spcPct val="107000"/>
              </a:lnSpc>
              <a:spcAft>
                <a:spcPts val="800"/>
              </a:spcAft>
            </a:pPr>
            <a:r>
              <a:rPr lang="ru-RU" sz="1200" kern="100" dirty="0">
                <a:effectLst/>
                <a:highlight>
                  <a:srgbClr val="E9EDF4"/>
                </a:highlight>
                <a:latin typeface="Arial" panose="020B0604020202020204" pitchFamily="34" charset="0"/>
                <a:ea typeface="Calibri" panose="020F0502020204030204" pitchFamily="34" charset="0"/>
                <a:cs typeface="Arial" panose="020B0604020202020204" pitchFamily="34" charset="0"/>
              </a:rPr>
              <a:t>Агентство по управлению государственным имуществом Красноярского края не согласилось с данным решением, в связи с чем обратилось в Красноярский краевой суд с исковым заявлением о признании незаконным решения </a:t>
            </a:r>
            <a:r>
              <a:rPr lang="ru-RU" sz="1200" kern="0" dirty="0">
                <a:solidFill>
                  <a:srgbClr val="000000"/>
                </a:solidFill>
                <a:effectLst/>
                <a:highlight>
                  <a:srgbClr val="E9EDF4"/>
                </a:highlight>
                <a:latin typeface="Arial" panose="020B0604020202020204" pitchFamily="34" charset="0"/>
                <a:ea typeface="Times New Roman" panose="02020603050405020304" pitchFamily="18" charset="0"/>
                <a:cs typeface="Arial" panose="020B0604020202020204" pitchFamily="34" charset="0"/>
              </a:rPr>
              <a:t>КГБУ «ЦКО».</a:t>
            </a:r>
            <a:endParaRPr lang="ru-RU" sz="1200" kern="100" dirty="0">
              <a:effectLst/>
              <a:highlight>
                <a:srgbClr val="E9EDF4"/>
              </a:highlight>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ru-RU" sz="1200" b="1" kern="100" dirty="0">
                <a:effectLst/>
                <a:highlight>
                  <a:srgbClr val="E9EDF4"/>
                </a:highlight>
                <a:latin typeface="Arial" panose="020B0604020202020204" pitchFamily="34" charset="0"/>
                <a:ea typeface="Calibri" panose="020F0502020204030204" pitchFamily="34" charset="0"/>
                <a:cs typeface="Arial" panose="020B0604020202020204" pitchFamily="34" charset="0"/>
              </a:rPr>
              <a:t>Красноярский краевой суд вынес решение встав на сторону Агентства по управлению государственным имуществом Красноярского края.</a:t>
            </a:r>
            <a:endParaRPr lang="ru-RU" sz="1200" b="1" kern="100" dirty="0">
              <a:effectLst/>
              <a:highlight>
                <a:srgbClr val="E9EDF4"/>
              </a:highlight>
              <a:latin typeface="Arial" panose="020B0604020202020204" pitchFamily="34" charset="0"/>
              <a:ea typeface="Calibri" panose="020F0502020204030204" pitchFamily="34" charset="0"/>
              <a:cs typeface="Arial" panose="020B0604020202020204" pitchFamily="34" charset="0"/>
            </a:endParaRPr>
          </a:p>
        </p:txBody>
      </p:sp>
      <p:pic>
        <p:nvPicPr>
          <p:cNvPr id="5" name="Рисунок 4"/>
          <p:cNvPicPr>
            <a:picLocks noChangeAspect="1"/>
          </p:cNvPicPr>
          <p:nvPr/>
        </p:nvPicPr>
        <p:blipFill rotWithShape="1">
          <a:blip r:embed="rId1"/>
          <a:srcRect l="53905" t="24659" r="21483" b="48794"/>
          <a:stretch>
            <a:fillRect/>
          </a:stretch>
        </p:blipFill>
        <p:spPr bwMode="auto">
          <a:xfrm>
            <a:off x="6033022" y="1412380"/>
            <a:ext cx="2952609" cy="1581535"/>
          </a:xfrm>
          <a:prstGeom prst="rect">
            <a:avLst/>
          </a:prstGeom>
          <a:ln>
            <a:noFill/>
          </a:ln>
        </p:spPr>
      </p:pic>
      <p:pic>
        <p:nvPicPr>
          <p:cNvPr id="6" name="Рисунок 5"/>
          <p:cNvPicPr>
            <a:picLocks noChangeAspect="1"/>
          </p:cNvPicPr>
          <p:nvPr/>
        </p:nvPicPr>
        <p:blipFill rotWithShape="1">
          <a:blip r:embed="rId2"/>
          <a:srcRect l="33229" t="10833" r="32873" b="46465"/>
          <a:stretch>
            <a:fillRect/>
          </a:stretch>
        </p:blipFill>
        <p:spPr bwMode="auto">
          <a:xfrm>
            <a:off x="3538315" y="1467386"/>
            <a:ext cx="2448272" cy="1556986"/>
          </a:xfrm>
          <a:prstGeom prst="rect">
            <a:avLst/>
          </a:prstGeom>
          <a:ln>
            <a:noFill/>
          </a:ln>
        </p:spPr>
      </p:pic>
      <p:sp>
        <p:nvSpPr>
          <p:cNvPr id="3" name="TextBox 2"/>
          <p:cNvSpPr txBox="1"/>
          <p:nvPr/>
        </p:nvSpPr>
        <p:spPr>
          <a:xfrm>
            <a:off x="179512" y="3312892"/>
            <a:ext cx="4572000" cy="3144900"/>
          </a:xfrm>
          <a:prstGeom prst="rect">
            <a:avLst/>
          </a:prstGeom>
          <a:noFill/>
        </p:spPr>
        <p:txBody>
          <a:bodyPr wrap="square">
            <a:spAutoFit/>
          </a:bodyPr>
          <a:lstStyle/>
          <a:p>
            <a:pPr algn="just">
              <a:lnSpc>
                <a:spcPct val="107000"/>
              </a:lnSpc>
              <a:spcAft>
                <a:spcPts val="800"/>
              </a:spcAft>
            </a:pPr>
            <a:r>
              <a:rPr lang="ru-RU" sz="1200" kern="100" dirty="0">
                <a:effectLst/>
                <a:highlight>
                  <a:srgbClr val="E9EDF4"/>
                </a:highlight>
                <a:latin typeface="Arial" panose="020B0604020202020204" pitchFamily="34" charset="0"/>
                <a:ea typeface="Calibri" panose="020F0502020204030204" pitchFamily="34" charset="0"/>
                <a:cs typeface="Arial" panose="020B0604020202020204" pitchFamily="34" charset="0"/>
              </a:rPr>
              <a:t>КГБУ «ЦКО» не согласилось с решением Красноярского краевого суда, поэтому </a:t>
            </a:r>
            <a:r>
              <a:rPr lang="ru-RU" sz="1200" kern="0" dirty="0">
                <a:solidFill>
                  <a:srgbClr val="000000"/>
                </a:solidFill>
                <a:effectLst/>
                <a:highlight>
                  <a:srgbClr val="E9EDF4"/>
                </a:highlight>
                <a:latin typeface="Arial" panose="020B0604020202020204" pitchFamily="34" charset="0"/>
                <a:ea typeface="Times New Roman" panose="02020603050405020304" pitchFamily="18" charset="0"/>
                <a:cs typeface="Arial" panose="020B0604020202020204" pitchFamily="34" charset="0"/>
              </a:rPr>
              <a:t>обратилось в суд апелляционной инстанции, в которой просило отменить решение суда первой инстанции, в удовлетворении требований Агентству отказать.</a:t>
            </a:r>
            <a:endParaRPr lang="ru-RU" sz="1200" kern="100" dirty="0">
              <a:effectLst/>
              <a:highlight>
                <a:srgbClr val="E9EDF4"/>
              </a:highlight>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ru-RU" sz="1200" kern="0" dirty="0">
                <a:solidFill>
                  <a:srgbClr val="000000"/>
                </a:solidFill>
                <a:effectLst/>
                <a:highlight>
                  <a:srgbClr val="E9EDF4"/>
                </a:highlight>
                <a:latin typeface="Arial" panose="020B0604020202020204" pitchFamily="34" charset="0"/>
                <a:ea typeface="Times New Roman" panose="02020603050405020304" pitchFamily="18" charset="0"/>
                <a:cs typeface="Arial" panose="020B0604020202020204" pitchFamily="34" charset="0"/>
              </a:rPr>
              <a:t>Суд апелляционной инстанции согласился с доводами, изложенными в апелляционной жалобе признав ее обоснованной. Апелляционная жалоба КГБУ «ЦКО» была удовлетворена, решение Красноярского краевого суда отменено, с вынесением по административному делу нового решения, об отказе в удовлетворении требований </a:t>
            </a:r>
            <a:r>
              <a:rPr lang="ru-RU" sz="1200" kern="100" dirty="0">
                <a:effectLst/>
                <a:highlight>
                  <a:srgbClr val="E9EDF4"/>
                </a:highlight>
                <a:latin typeface="Arial" panose="020B0604020202020204" pitchFamily="34" charset="0"/>
                <a:ea typeface="Calibri" panose="020F0502020204030204" pitchFamily="34" charset="0"/>
                <a:cs typeface="Arial" panose="020B0604020202020204" pitchFamily="34" charset="0"/>
              </a:rPr>
              <a:t>Агентства по управлению государственным имуществом Красноярского края о признании незаконным решения </a:t>
            </a:r>
            <a:r>
              <a:rPr lang="ru-RU" sz="1200" kern="0" dirty="0">
                <a:solidFill>
                  <a:srgbClr val="000000"/>
                </a:solidFill>
                <a:effectLst/>
                <a:highlight>
                  <a:srgbClr val="E9EDF4"/>
                </a:highlight>
                <a:latin typeface="Arial" panose="020B0604020202020204" pitchFamily="34" charset="0"/>
                <a:ea typeface="Times New Roman" panose="02020603050405020304" pitchFamily="18" charset="0"/>
                <a:cs typeface="Arial" panose="020B0604020202020204" pitchFamily="34" charset="0"/>
              </a:rPr>
              <a:t>Краевого государственного бюджетного учреждения «Центр кадастровой оценки».</a:t>
            </a:r>
            <a:endParaRPr lang="ru-RU" sz="1200" kern="100" dirty="0">
              <a:effectLst/>
              <a:highlight>
                <a:srgbClr val="E9EDF4"/>
              </a:highlight>
              <a:latin typeface="Arial" panose="020B0604020202020204" pitchFamily="34" charset="0"/>
              <a:ea typeface="Calibri" panose="020F0502020204030204" pitchFamily="34" charset="0"/>
              <a:cs typeface="Arial" panose="020B0604020202020204" pitchFamily="34" charset="0"/>
            </a:endParaRPr>
          </a:p>
        </p:txBody>
      </p:sp>
      <p:pic>
        <p:nvPicPr>
          <p:cNvPr id="9" name="Рисунок 8"/>
          <p:cNvPicPr>
            <a:picLocks noChangeAspect="1"/>
          </p:cNvPicPr>
          <p:nvPr/>
        </p:nvPicPr>
        <p:blipFill rotWithShape="1">
          <a:blip r:embed="rId3">
            <a:extLst>
              <a:ext uri="{28A0092B-C50C-407E-A947-70E740481C1C}">
                <a14:useLocalDpi xmlns:a14="http://schemas.microsoft.com/office/drawing/2010/main" val="0"/>
              </a:ext>
            </a:extLst>
          </a:blip>
          <a:srcRect t="16711"/>
          <a:stretch>
            <a:fillRect/>
          </a:stretch>
        </p:blipFill>
        <p:spPr>
          <a:xfrm>
            <a:off x="4736132" y="3080900"/>
            <a:ext cx="3312368" cy="1753263"/>
          </a:xfrm>
          <a:prstGeom prst="rect">
            <a:avLst/>
          </a:prstGeom>
        </p:spPr>
      </p:pic>
      <p:pic>
        <p:nvPicPr>
          <p:cNvPr id="14" name="Рисунок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6132" y="4885342"/>
            <a:ext cx="3312369" cy="170028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1"/>
          <p:cNvSpPr>
            <a:spLocks noChangeAspect="1"/>
          </p:cNvSpPr>
          <p:nvPr/>
        </p:nvSpPr>
        <p:spPr>
          <a:xfrm>
            <a:off x="0" y="336809"/>
            <a:ext cx="7076630" cy="728048"/>
          </a:xfrm>
          <a:custGeom>
            <a:avLst/>
            <a:gdLst>
              <a:gd name="connsiteX0" fmla="*/ 0 w 10422468"/>
              <a:gd name="connsiteY0" fmla="*/ 0 h 728133"/>
              <a:gd name="connsiteX1" fmla="*/ 10422468 w 10422468"/>
              <a:gd name="connsiteY1" fmla="*/ 0 h 728133"/>
              <a:gd name="connsiteX2" fmla="*/ 10422468 w 10422468"/>
              <a:gd name="connsiteY2" fmla="*/ 728133 h 728133"/>
              <a:gd name="connsiteX3" fmla="*/ 0 w 10422468"/>
              <a:gd name="connsiteY3" fmla="*/ 728133 h 728133"/>
              <a:gd name="connsiteX4" fmla="*/ 0 w 10422468"/>
              <a:gd name="connsiteY4" fmla="*/ 0 h 728133"/>
              <a:gd name="connsiteX0-1" fmla="*/ 0 w 10422468"/>
              <a:gd name="connsiteY0-2" fmla="*/ 0 h 728133"/>
              <a:gd name="connsiteX1-3" fmla="*/ 10422468 w 10422468"/>
              <a:gd name="connsiteY1-4" fmla="*/ 0 h 728133"/>
              <a:gd name="connsiteX2-5" fmla="*/ 9762068 w 10422468"/>
              <a:gd name="connsiteY2-6" fmla="*/ 728133 h 728133"/>
              <a:gd name="connsiteX3-7" fmla="*/ 0 w 10422468"/>
              <a:gd name="connsiteY3-8" fmla="*/ 728133 h 728133"/>
              <a:gd name="connsiteX4-9" fmla="*/ 0 w 10422468"/>
              <a:gd name="connsiteY4-10" fmla="*/ 0 h 7281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422468" h="728133">
                <a:moveTo>
                  <a:pt x="0" y="0"/>
                </a:moveTo>
                <a:lnTo>
                  <a:pt x="10422468" y="0"/>
                </a:lnTo>
                <a:lnTo>
                  <a:pt x="9762068" y="728133"/>
                </a:lnTo>
                <a:lnTo>
                  <a:pt x="0" y="728133"/>
                </a:lnTo>
                <a:lnTo>
                  <a:pt x="0" y="0"/>
                </a:lnTo>
                <a:close/>
              </a:path>
            </a:pathLst>
          </a:custGeom>
          <a:solidFill>
            <a:srgbClr val="1D4085"/>
          </a:solidFill>
          <a:ln>
            <a:noFill/>
          </a:ln>
        </p:spPr>
        <p:style>
          <a:lnRef idx="2">
            <a:schemeClr val="accent6"/>
          </a:lnRef>
          <a:fillRef idx="1">
            <a:schemeClr val="lt1"/>
          </a:fillRef>
          <a:effectRef idx="0">
            <a:schemeClr val="accent6"/>
          </a:effectRef>
          <a:fontRef idx="minor">
            <a:schemeClr val="dk1"/>
          </a:fontRef>
        </p:style>
        <p:txBody>
          <a:bodyPr lIns="252000" rtlCol="0" anchor="ctr"/>
          <a:lstStyle/>
          <a:p>
            <a:r>
              <a:rPr lang="ru-RU" sz="1600" b="1" dirty="0">
                <a:solidFill>
                  <a:schemeClr val="bg1"/>
                </a:solidFill>
                <a:cs typeface="Gill Sans" panose="020B0502020104020203"/>
              </a:rPr>
              <a:t>Судебная практика по оспариванию решения об удовлетворении заявления </a:t>
            </a:r>
            <a:endParaRPr lang="ru-RU" sz="1600" b="1" dirty="0">
              <a:solidFill>
                <a:schemeClr val="bg1"/>
              </a:solidFill>
              <a:cs typeface="Gill Sans" panose="020B0502020104020203"/>
            </a:endParaRPr>
          </a:p>
        </p:txBody>
      </p:sp>
      <p:sp>
        <p:nvSpPr>
          <p:cNvPr id="12" name="Номер слайда 3"/>
          <p:cNvSpPr>
            <a:spLocks noGrp="1"/>
          </p:cNvSpPr>
          <p:nvPr>
            <p:ph type="sldNum" sz="quarter" idx="12"/>
          </p:nvPr>
        </p:nvSpPr>
        <p:spPr>
          <a:xfrm>
            <a:off x="6553200" y="6356350"/>
            <a:ext cx="2133600" cy="365125"/>
          </a:xfrm>
        </p:spPr>
        <p:txBody>
          <a:bodyPr/>
          <a:lstStyle/>
          <a:p>
            <a:fld id="{950BC0A6-5567-4820-857B-8C3DBBAEA384}" type="slidenum">
              <a:rPr lang="ru-RU" sz="1600" b="1">
                <a:solidFill>
                  <a:schemeClr val="accent1">
                    <a:lumMod val="75000"/>
                  </a:schemeClr>
                </a:solidFill>
              </a:rPr>
            </a:fld>
            <a:endParaRPr lang="ru-RU" sz="1600" b="1" dirty="0">
              <a:solidFill>
                <a:schemeClr val="accent1">
                  <a:lumMod val="75000"/>
                </a:schemeClr>
              </a:solidFill>
            </a:endParaRPr>
          </a:p>
        </p:txBody>
      </p:sp>
      <p:sp>
        <p:nvSpPr>
          <p:cNvPr id="4" name="TextBox 3"/>
          <p:cNvSpPr txBox="1"/>
          <p:nvPr/>
        </p:nvSpPr>
        <p:spPr>
          <a:xfrm>
            <a:off x="107503" y="1196752"/>
            <a:ext cx="4731033" cy="2552045"/>
          </a:xfrm>
          <a:prstGeom prst="rect">
            <a:avLst/>
          </a:prstGeom>
          <a:noFill/>
        </p:spPr>
        <p:txBody>
          <a:bodyPr wrap="square">
            <a:spAutoFit/>
          </a:bodyPr>
          <a:lstStyle/>
          <a:p>
            <a:pPr algn="just">
              <a:lnSpc>
                <a:spcPct val="107000"/>
              </a:lnSpc>
              <a:spcAft>
                <a:spcPts val="800"/>
              </a:spcAft>
            </a:pPr>
            <a:r>
              <a:rPr lang="ru-RU" sz="1200" kern="100" dirty="0">
                <a:effectLst/>
                <a:highlight>
                  <a:srgbClr val="E9EDF4"/>
                </a:highlight>
                <a:latin typeface="Arial" panose="020B0604020202020204" pitchFamily="34" charset="0"/>
                <a:ea typeface="Calibri" panose="020F0502020204030204" pitchFamily="34" charset="0"/>
                <a:cs typeface="Arial" panose="020B0604020202020204" pitchFamily="34" charset="0"/>
              </a:rPr>
              <a:t>Не согласившись с апелляционным определением Пятого апелляционного суда общей юрисдикции Агентство по управлению государственным имуществом Красноярского края обратилось с кассационной жалобой, в которой просила апелляционное определение отменить и оставить в силе решение суда первой инстанции.</a:t>
            </a:r>
            <a:endParaRPr lang="ru-RU" sz="1200" kern="100" dirty="0">
              <a:effectLst/>
              <a:highlight>
                <a:srgbClr val="E9EDF4"/>
              </a:highlight>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pPr>
            <a:r>
              <a:rPr lang="ru-RU" sz="1200" kern="100" dirty="0">
                <a:effectLst/>
                <a:highlight>
                  <a:srgbClr val="E9EDF4"/>
                </a:highlight>
                <a:latin typeface="Arial" panose="020B0604020202020204" pitchFamily="34" charset="0"/>
                <a:ea typeface="Calibri" panose="020F0502020204030204" pitchFamily="34" charset="0"/>
                <a:cs typeface="Arial" panose="020B0604020202020204" pitchFamily="34" charset="0"/>
              </a:rPr>
              <a:t>Суд кассационной инстанции </a:t>
            </a:r>
            <a:r>
              <a:rPr lang="ru-RU" sz="1200" kern="100" dirty="0">
                <a:solidFill>
                  <a:srgbClr val="000000"/>
                </a:solidFill>
                <a:effectLst/>
                <a:highlight>
                  <a:srgbClr val="E9EDF4"/>
                </a:highlight>
                <a:latin typeface="Arial" panose="020B0604020202020204" pitchFamily="34" charset="0"/>
                <a:ea typeface="Calibri" panose="020F0502020204030204" pitchFamily="34" charset="0"/>
                <a:cs typeface="Arial" panose="020B0604020202020204" pitchFamily="34" charset="0"/>
              </a:rPr>
              <a:t>не нашел оснований не согласиться с выводами суда судебной коллегии по административным делам Пятого апелляционного суда общей юрисдикции, оставил без изменение апелляционное определение от 29 августа 2023 г., а кассационную жалобу – без удовлетворения.</a:t>
            </a:r>
            <a:endParaRPr lang="ru-RU" sz="1200" kern="100" dirty="0">
              <a:effectLst/>
              <a:highlight>
                <a:srgbClr val="E9EDF4"/>
              </a:highlight>
              <a:latin typeface="Arial" panose="020B0604020202020204" pitchFamily="34" charset="0"/>
              <a:ea typeface="Calibri" panose="020F0502020204030204" pitchFamily="34" charset="0"/>
              <a:cs typeface="Arial" panose="020B0604020202020204" pitchFamily="34" charset="0"/>
            </a:endParaRPr>
          </a:p>
        </p:txBody>
      </p:sp>
      <p:pic>
        <p:nvPicPr>
          <p:cNvPr id="3" name="Рисунок 2"/>
          <p:cNvPicPr>
            <a:picLocks noChangeAspect="1"/>
          </p:cNvPicPr>
          <p:nvPr/>
        </p:nvPicPr>
        <p:blipFill rotWithShape="1">
          <a:blip r:embed="rId1" cstate="print">
            <a:extLst>
              <a:ext uri="{28A0092B-C50C-407E-A947-70E740481C1C}">
                <a14:useLocalDpi xmlns:a14="http://schemas.microsoft.com/office/drawing/2010/main" val="0"/>
              </a:ext>
            </a:extLst>
          </a:blip>
          <a:srcRect l="465" t="-882" r="-465" b="12767"/>
          <a:stretch>
            <a:fillRect/>
          </a:stretch>
        </p:blipFill>
        <p:spPr>
          <a:xfrm>
            <a:off x="4895083" y="1082462"/>
            <a:ext cx="3942109" cy="2033093"/>
          </a:xfrm>
          <a:prstGeom prst="rect">
            <a:avLst/>
          </a:prstGeom>
        </p:spPr>
      </p:pic>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8428" y="2571667"/>
            <a:ext cx="3942109" cy="967063"/>
          </a:xfrm>
          <a:prstGeom prst="rect">
            <a:avLst/>
          </a:prstGeom>
        </p:spPr>
      </p:pic>
      <p:sp>
        <p:nvSpPr>
          <p:cNvPr id="7" name="Прямоугольник 6"/>
          <p:cNvSpPr/>
          <p:nvPr/>
        </p:nvSpPr>
        <p:spPr>
          <a:xfrm>
            <a:off x="4920364" y="2886726"/>
            <a:ext cx="3914793" cy="28803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p:cNvSpPr txBox="1"/>
          <p:nvPr/>
        </p:nvSpPr>
        <p:spPr>
          <a:xfrm>
            <a:off x="105664" y="3752980"/>
            <a:ext cx="8688475" cy="2970044"/>
          </a:xfrm>
          <a:prstGeom prst="rect">
            <a:avLst/>
          </a:prstGeom>
          <a:noFill/>
        </p:spPr>
        <p:txBody>
          <a:bodyPr wrap="square">
            <a:spAutoFit/>
          </a:bodyPr>
          <a:lstStyle/>
          <a:p>
            <a:pPr algn="just"/>
            <a:r>
              <a:rPr lang="ru-RU" sz="1100" b="0" i="0" dirty="0">
                <a:solidFill>
                  <a:srgbClr val="000000"/>
                </a:solidFill>
                <a:effectLst/>
                <a:highlight>
                  <a:srgbClr val="E9EDF4"/>
                </a:highlight>
                <a:latin typeface="Arial" panose="020B0604020202020204" pitchFamily="34" charset="0"/>
              </a:rPr>
              <a:t>Судебная коллегия установила, что на земельном участке расположено здание, в котором расположено жилое помещение (квартира), находящееся в собственности </a:t>
            </a:r>
            <a:r>
              <a:rPr lang="ru-RU" sz="1100" dirty="0">
                <a:solidFill>
                  <a:srgbClr val="000000"/>
                </a:solidFill>
                <a:highlight>
                  <a:srgbClr val="E9EDF4"/>
                </a:highlight>
                <a:latin typeface="Arial" panose="020B0604020202020204" pitchFamily="34" charset="0"/>
              </a:rPr>
              <a:t>….</a:t>
            </a:r>
            <a:r>
              <a:rPr lang="ru-RU" sz="1100" b="0" i="0" dirty="0">
                <a:solidFill>
                  <a:srgbClr val="000000"/>
                </a:solidFill>
                <a:effectLst/>
                <a:highlight>
                  <a:srgbClr val="E9EDF4"/>
                </a:highlight>
                <a:latin typeface="Arial" panose="020B0604020202020204" pitchFamily="34" charset="0"/>
              </a:rPr>
              <a:t> последняя имеет право на подачу заявления об исправлении ошибок, допущенных при определении кадастровой стоимости, так как ее размер влияет на правоотношения, стороной которых является ….. (в частности, при взыскании с нее неосновательного обогащения - платы за пользование земельным участком с кадастровым номером №). При этом административным истцом какие-либо доказательства использования земельного участка для эксплуатации лесничества не предоставлены. Вследствие чего по итогам рассмотрения заявления ………. бюджетным учреждением обоснованно был выявлен факт наличия единичной ошибки, изменен код вида разрешенного использования на сегмент - 13 «Садоводческое, огородническое и дачное использование, малоэтажная жилая застройка»; код расчета вида использования - №; код вида разрешенного использования - 2.2; наименование вида использования - Ведение личного подсобного хозяйства с правом застройки в целом. При этом, коллегия отметила, что пунктами 9,10 Методических указаний предусмотрено определение кадастровой стоимости на основе единства судьбы земельного участка и расположенных на нем объектов недвижимости. Земельный участок характеризуется его целевым назначением (принадлежностью земельного участка к определенной категории земель) и (или) разрешенным использованием, а также видом осуществляемой на нем деятельности. В результате проверки административным ответчиком принято обоснованное решение об удовлетворении заявления, в связи с наличием единичной ошибки, допущенной при определении кадастровой стоимости объекта недвижимости с кадастровым номером № на дату оценки 1 января 2020 г. и принять для целей государственной кадастровой оценки код расчета вида использования №, что явилось основанием для пересчета кадастровой стоимости.</a:t>
            </a:r>
            <a:endParaRPr lang="ru-RU" sz="1100" dirty="0">
              <a:highlight>
                <a:srgbClr val="E9EDF4"/>
              </a:highlight>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1" cstate="print"/>
          <a:srcRect l="12500" t="7916" r="12889" b="8632"/>
          <a:stretch>
            <a:fillRect/>
          </a:stretch>
        </p:blipFill>
        <p:spPr>
          <a:xfrm>
            <a:off x="0" y="0"/>
            <a:ext cx="9144000" cy="6858000"/>
          </a:xfrm>
          <a:prstGeom prst="rect">
            <a:avLst/>
          </a:prstGeom>
        </p:spPr>
      </p:pic>
      <p:pic>
        <p:nvPicPr>
          <p:cNvPr id="35" name="Рисунок 34"/>
          <p:cNvPicPr>
            <a:picLocks noChangeAspect="1"/>
          </p:cNvPicPr>
          <p:nvPr/>
        </p:nvPicPr>
        <p:blipFill>
          <a:blip r:embed="rId2">
            <a:alphaModFix amt="70000"/>
          </a:blip>
          <a:stretch>
            <a:fillRect/>
          </a:stretch>
        </p:blipFill>
        <p:spPr>
          <a:xfrm>
            <a:off x="-1" y="0"/>
            <a:ext cx="4788025" cy="6858000"/>
          </a:xfrm>
          <a:prstGeom prst="rect">
            <a:avLst/>
          </a:prstGeom>
        </p:spPr>
      </p:pic>
      <p:pic>
        <p:nvPicPr>
          <p:cNvPr id="5" name="Рисунок 4"/>
          <p:cNvPicPr>
            <a:picLocks noChangeAspect="1"/>
          </p:cNvPicPr>
          <p:nvPr/>
        </p:nvPicPr>
        <p:blipFill rotWithShape="1">
          <a:blip r:embed="rId3" cstate="print">
            <a:alphaModFix amt="50000"/>
          </a:blip>
          <a:srcRect l="23960"/>
          <a:stretch>
            <a:fillRect/>
          </a:stretch>
        </p:blipFill>
        <p:spPr>
          <a:xfrm>
            <a:off x="0" y="857250"/>
            <a:ext cx="4419647" cy="5143500"/>
          </a:xfrm>
          <a:prstGeom prst="rect">
            <a:avLst/>
          </a:prstGeom>
        </p:spPr>
      </p:pic>
      <p:sp>
        <p:nvSpPr>
          <p:cNvPr id="2" name="TextBox 1"/>
          <p:cNvSpPr txBox="1"/>
          <p:nvPr/>
        </p:nvSpPr>
        <p:spPr>
          <a:xfrm>
            <a:off x="344963" y="2886543"/>
            <a:ext cx="3882074" cy="1107996"/>
          </a:xfrm>
          <a:prstGeom prst="rect">
            <a:avLst/>
          </a:prstGeom>
          <a:noFill/>
        </p:spPr>
        <p:txBody>
          <a:bodyPr wrap="square" rtlCol="0">
            <a:spAutoFit/>
          </a:bodyPr>
          <a:lstStyle/>
          <a:p>
            <a:r>
              <a:rPr lang="ru-RU" sz="3300" b="1" dirty="0">
                <a:solidFill>
                  <a:srgbClr val="EEF5FF"/>
                </a:solidFill>
                <a:latin typeface="Gill Sans" panose="020B0502020104020203" pitchFamily="34" charset="-79"/>
                <a:cs typeface="Gill Sans" panose="020B0502020104020203" pitchFamily="34" charset="-79"/>
              </a:rPr>
              <a:t>СПАСИБО</a:t>
            </a:r>
            <a:endParaRPr lang="ru-RU" sz="3300" b="1" dirty="0">
              <a:solidFill>
                <a:srgbClr val="EEF5FF"/>
              </a:solidFill>
              <a:latin typeface="Gill Sans" panose="020B0502020104020203" pitchFamily="34" charset="-79"/>
              <a:cs typeface="Gill Sans" panose="020B0502020104020203" pitchFamily="34" charset="-79"/>
            </a:endParaRPr>
          </a:p>
          <a:p>
            <a:r>
              <a:rPr lang="ru-RU" sz="3300" b="1" dirty="0">
                <a:solidFill>
                  <a:srgbClr val="EEF5FF"/>
                </a:solidFill>
                <a:latin typeface="Gill Sans" panose="020B0502020104020203" pitchFamily="34" charset="-79"/>
                <a:cs typeface="Gill Sans" panose="020B0502020104020203" pitchFamily="34" charset="-79"/>
              </a:rPr>
              <a:t>ЗА ВНИМАНИЕ</a:t>
            </a:r>
            <a:endParaRPr lang="ru-RU" sz="3300" b="1" dirty="0">
              <a:solidFill>
                <a:srgbClr val="EEF5FF"/>
              </a:solidFill>
              <a:latin typeface="Gill Sans" panose="020B0502020104020203" pitchFamily="34" charset="-79"/>
              <a:cs typeface="Gill Sans" panose="020B0502020104020203" pitchFamily="34" charset="-79"/>
            </a:endParaRPr>
          </a:p>
        </p:txBody>
      </p:sp>
      <p:sp>
        <p:nvSpPr>
          <p:cNvPr id="3" name="Номер слайда 2"/>
          <p:cNvSpPr>
            <a:spLocks noGrp="1"/>
          </p:cNvSpPr>
          <p:nvPr>
            <p:ph type="sldNum" sz="quarter" idx="12"/>
          </p:nvPr>
        </p:nvSpPr>
        <p:spPr/>
        <p:txBody>
          <a:bodyPr/>
          <a:lstStyle/>
          <a:p>
            <a:fld id="{950BC0A6-5567-4820-857B-8C3DBBAEA384}" type="slidenum">
              <a:rPr lang="ru-RU" smtClean="0"/>
            </a:fld>
            <a:endParaRPr lang="ru-RU"/>
          </a:p>
        </p:txBody>
      </p:sp>
    </p:spTree>
  </p:cSld>
  <p:clrMapOvr>
    <a:masterClrMapping/>
  </p:clrMapOvr>
</p:sld>
</file>

<file path=ppt/theme/theme1.xml><?xml version="1.0" encoding="utf-8"?>
<a:theme xmlns:a="http://schemas.openxmlformats.org/drawingml/2006/main" name="Специальное оформление">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23513</Words>
  <Application>WPS Presentation</Application>
  <PresentationFormat>Экран (4:3)</PresentationFormat>
  <Paragraphs>592</Paragraphs>
  <Slides>22</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22</vt:i4>
      </vt:variant>
    </vt:vector>
  </HeadingPairs>
  <TitlesOfParts>
    <vt:vector size="35" baseType="lpstr">
      <vt:lpstr>Arial</vt:lpstr>
      <vt:lpstr>SimSun</vt:lpstr>
      <vt:lpstr>Wingdings</vt:lpstr>
      <vt:lpstr>Gill Sans SemiBold</vt:lpstr>
      <vt:lpstr>Yu Gothic UI</vt:lpstr>
      <vt:lpstr>Gill Sans</vt:lpstr>
      <vt:lpstr>Times New Roman</vt:lpstr>
      <vt:lpstr>Gill Sans</vt:lpstr>
      <vt:lpstr>Calibri</vt:lpstr>
      <vt:lpstr>Microsoft YaHei</vt:lpstr>
      <vt:lpstr>Arial Unicode MS</vt:lpstr>
      <vt:lpstr>Calibri</vt:lpstr>
      <vt:lpstr>Специальное оформление</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Краевое государственное бюджетное учреждение «Центр кадастровой оценки»</dc:title>
  <dc:creator>Агафонцева Надежда Викторовна</dc:creator>
  <cp:lastModifiedBy>Лапина_ТИ</cp:lastModifiedBy>
  <cp:revision>301</cp:revision>
  <cp:lastPrinted>2024-05-13T05:13:00Z</cp:lastPrinted>
  <dcterms:created xsi:type="dcterms:W3CDTF">2018-12-10T08:40:00Z</dcterms:created>
  <dcterms:modified xsi:type="dcterms:W3CDTF">2024-05-21T06:34:31Z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47701D7AF6A74D5294D7DB36E64A4422_13</vt:lpwstr>
  </property>
  <property fmtid="{D5CDD505-2E9C-101B-9397-08002B2CF9AE}" pid="3" name="KSOProductBuildVer">
    <vt:lpwstr>1049-12.2.0.16909</vt:lpwstr>
  </property>
</Properties>
</file>