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5" r:id="rId2"/>
    <p:sldMasterId id="2147483684" r:id="rId3"/>
  </p:sldMasterIdLst>
  <p:notesMasterIdLst>
    <p:notesMasterId r:id="rId13"/>
  </p:notesMasterIdLst>
  <p:sldIdLst>
    <p:sldId id="324" r:id="rId4"/>
    <p:sldId id="335" r:id="rId5"/>
    <p:sldId id="336" r:id="rId6"/>
    <p:sldId id="337" r:id="rId7"/>
    <p:sldId id="329" r:id="rId8"/>
    <p:sldId id="332" r:id="rId9"/>
    <p:sldId id="333" r:id="rId10"/>
    <p:sldId id="334" r:id="rId11"/>
    <p:sldId id="331" r:id="rId12"/>
  </p:sldIdLst>
  <p:sldSz cx="9144000" cy="5143500" type="screen16x9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FF"/>
    <a:srgbClr val="4D4D4D"/>
    <a:srgbClr val="292929"/>
    <a:srgbClr val="000000"/>
    <a:srgbClr val="00FE99"/>
    <a:srgbClr val="FF7900"/>
    <a:srgbClr val="00B050"/>
    <a:srgbClr val="FF7575"/>
    <a:srgbClr val="FFB240"/>
    <a:srgbClr val="00D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6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CB971-56DB-4942-A6F1-DBE97CFF1CFF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FA642-055D-47CB-BA6C-960500D4E8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972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261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4209082-4BBF-41A3-A485-E9BDA55E84F4}" type="slidenum">
              <a:rPr/>
              <a:pPr>
                <a:defRPr/>
              </a:pPr>
              <a:t>3</a:t>
            </a:fld>
            <a:endParaRPr lang="ru-RU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926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4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261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5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261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6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978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7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140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04209082-4BBF-41A3-A485-E9BDA55E84F4}" type="slidenum">
              <a:rPr kumimoji="0" lang="en-US" sz="8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8</a:t>
            </a:fld>
            <a:endParaRPr kumimoji="0" lang="ru-RU" sz="8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1069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842EE6-DE3D-4672-970E-D8A329B1066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90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E38BDAC-3B43-4DC5-A7A6-2D8289D222D8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xmlns="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xmlns="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4" y="151760"/>
            <a:ext cx="1873787" cy="6857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7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E38BDAC-3B43-4DC5-A7A6-2D8289D222D8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xmlns="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xmlns="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4" y="151760"/>
            <a:ext cx="1873787" cy="6857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767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xmlns="" id="{5D6948E1-4C02-4B5B-9100-1BA4B150A4CC}"/>
              </a:ext>
            </a:extLst>
          </p:cNvPr>
          <p:cNvSpPr/>
          <p:nvPr/>
        </p:nvSpPr>
        <p:spPr>
          <a:xfrm>
            <a:off x="0" y="1462318"/>
            <a:ext cx="9144000" cy="23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4FFE443-A806-4B0E-B29B-2FB0A67F4C84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xmlns="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4" y="151760"/>
            <a:ext cx="1873787" cy="685765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xmlns="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315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xmlns="" id="{5D6948E1-4C02-4B5B-9100-1BA4B150A4CC}"/>
              </a:ext>
            </a:extLst>
          </p:cNvPr>
          <p:cNvSpPr/>
          <p:nvPr/>
        </p:nvSpPr>
        <p:spPr>
          <a:xfrm>
            <a:off x="0" y="1462318"/>
            <a:ext cx="9144000" cy="23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4FFE443-A806-4B0E-B29B-2FB0A67F4C84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xmlns="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530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5E2DB68-294E-4D41-A786-2963C019F15C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1281" y="150333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A01ADA-7A8D-4417-84F0-40158758DE12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2592241" y="604951"/>
            <a:ext cx="6551761" cy="4530650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xmlns="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1" y="628651"/>
            <a:ext cx="6551762" cy="453065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72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2592241" y="604951"/>
            <a:ext cx="6551761" cy="4530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5E2DB68-294E-4D41-A786-2963C019F15C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281" y="150333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A01ADA-7A8D-4417-84F0-40158758DE12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xmlns="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1" y="628651"/>
            <a:ext cx="6551762" cy="453065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3112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13000" contrast="15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4566952"/>
            <a:ext cx="9144001" cy="5765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3306396" y="4383516"/>
            <a:ext cx="5837604" cy="759982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4664872"/>
            <a:ext cx="5258288" cy="4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862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8000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E38BDAC-3B43-4DC5-A7A6-2D8289D222D8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xmlns="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xmlns="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4" y="151760"/>
            <a:ext cx="1873787" cy="68576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34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xmlns="" id="{5D6948E1-4C02-4B5B-9100-1BA4B150A4CC}"/>
              </a:ext>
            </a:extLst>
          </p:cNvPr>
          <p:cNvSpPr/>
          <p:nvPr/>
        </p:nvSpPr>
        <p:spPr>
          <a:xfrm>
            <a:off x="0" y="1462318"/>
            <a:ext cx="9144000" cy="23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4FFE443-A806-4B0E-B29B-2FB0A67F4C84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xmlns="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xmlns="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4" y="151760"/>
            <a:ext cx="1873787" cy="685765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xmlns="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88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xmlns="" id="{5D6948E1-4C02-4B5B-9100-1BA4B150A4CC}"/>
              </a:ext>
            </a:extLst>
          </p:cNvPr>
          <p:cNvSpPr/>
          <p:nvPr/>
        </p:nvSpPr>
        <p:spPr>
          <a:xfrm>
            <a:off x="0" y="1462318"/>
            <a:ext cx="9144000" cy="2309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4FFE443-A806-4B0E-B29B-2FB0A67F4C84}"/>
              </a:ext>
            </a:extLst>
          </p:cNvPr>
          <p:cNvSpPr/>
          <p:nvPr/>
        </p:nvSpPr>
        <p:spPr>
          <a:xfrm>
            <a:off x="0" y="-1"/>
            <a:ext cx="1228725" cy="51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xmlns="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476938" y="0"/>
            <a:ext cx="8667062" cy="51435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5183047" y="796785"/>
            <a:ext cx="3636489" cy="3636489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20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5E2DB68-294E-4D41-A786-2963C019F15C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71281" y="150333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A01ADA-7A8D-4417-84F0-40158758DE12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2592241" y="604951"/>
            <a:ext cx="6551761" cy="4530650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xmlns="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1" y="628651"/>
            <a:ext cx="6551762" cy="453065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8035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2592241" y="604951"/>
            <a:ext cx="6551761" cy="4530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5E2DB68-294E-4D41-A786-2963C019F15C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281" y="150333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A01ADA-7A8D-4417-84F0-40158758DE12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xmlns="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1" y="628651"/>
            <a:ext cx="6551762" cy="453065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8943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13000" contrast="15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4566952"/>
            <a:ext cx="9144001" cy="5765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3306396" y="4383516"/>
            <a:ext cx="5837604" cy="759982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4"/>
            <a:ext cx="2057400" cy="273844"/>
          </a:xfrm>
          <a:effectLst/>
        </p:spPr>
        <p:txBody>
          <a:bodyPr/>
          <a:lstStyle>
            <a:lvl1pPr>
              <a:defRPr sz="105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4664872"/>
            <a:ext cx="5258288" cy="4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8496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86600" y="486965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/>
        </p:nvSpPr>
        <p:spPr>
          <a:xfrm>
            <a:off x="0" y="2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4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18390"/>
          <a:stretch/>
        </p:blipFill>
        <p:spPr>
          <a:xfrm>
            <a:off x="131544" y="107445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927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emf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16.xml"/><Relationship Id="rId9" Type="http://schemas.openxmlformats.org/officeDocument/2006/relationships/vmlDrawing" Target="../drawings/vmlDrawing1.vml"/><Relationship Id="rId1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tags" Target="../tags/tag8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ags" Target="../tags/tag7.xml"/><Relationship Id="rId2" Type="http://schemas.openxmlformats.org/officeDocument/2006/relationships/slideLayout" Target="../slideLayouts/slideLayout21.xml"/><Relationship Id="rId16" Type="http://schemas.openxmlformats.org/officeDocument/2006/relationships/oleObject" Target="../embeddings/oleObject4.bin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ags" Target="../tags/tag6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4.emf"/><Relationship Id="rId10" Type="http://schemas.openxmlformats.org/officeDocument/2006/relationships/tags" Target="../tags/tag5.xml"/><Relationship Id="rId4" Type="http://schemas.openxmlformats.org/officeDocument/2006/relationships/slideLayout" Target="../slideLayouts/slideLayout23.xml"/><Relationship Id="rId9" Type="http://schemas.openxmlformats.org/officeDocument/2006/relationships/vmlDrawing" Target="../drawings/vmlDrawing2.vml"/><Relationship Id="rId14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15.05.2024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xmlns="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think-cell Slide" r:id="rId14" imgW="360" imgH="360" progId="">
                  <p:embed/>
                </p:oleObj>
              </mc:Choice>
              <mc:Fallback>
                <p:oleObj name="think-cell Slide" r:id="rId14" imgW="360" imgH="360" progId="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xmlns="" id="{628CDE0F-CEF4-4D20-8F93-1EFA50CDBB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89DE8448-79F6-4E64-8908-A1978A95A67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" y="1"/>
            <a:ext cx="146538" cy="119063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xmlns="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" name="think-cell Slide" r:id="rId16" imgW="360" imgH="360" progId="">
                  <p:embed/>
                </p:oleObj>
              </mc:Choice>
              <mc:Fallback>
                <p:oleObj name="think-cell Slide" r:id="rId16" imgW="360" imgH="360" progId="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xmlns="" id="{3CCF2D9C-37A4-49FE-A982-490E5B54EA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xmlns="" id="{C15CC6A5-3E80-402A-AAB1-001E0275706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46538" cy="119063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6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pPr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xmlns="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think-cell Slide" r:id="rId14" imgW="360" imgH="360" progId="">
                  <p:embed/>
                </p:oleObj>
              </mc:Choice>
              <mc:Fallback>
                <p:oleObj name="think-cell Slide" r:id="rId14" imgW="360" imgH="360" progId="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xmlns="" id="{628CDE0F-CEF4-4D20-8F93-1EFA50CDBB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xmlns="" id="{89DE8448-79F6-4E64-8908-A1978A95A67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" y="1"/>
            <a:ext cx="146538" cy="119063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xmlns="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think-cell Slide" r:id="rId16" imgW="360" imgH="360" progId="">
                  <p:embed/>
                </p:oleObj>
              </mc:Choice>
              <mc:Fallback>
                <p:oleObj name="think-cell Slide" r:id="rId16" imgW="360" imgH="360" progId="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xmlns="" id="{3CCF2D9C-37A4-49FE-A982-490E5B54EA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xmlns="" id="{C15CC6A5-3E80-402A-AAB1-001E0275706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46538" cy="119063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6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62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8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22.png"/><Relationship Id="rId18" Type="http://schemas.openxmlformats.org/officeDocument/2006/relationships/image" Target="../media/image36.sv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30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svg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image" Target="../media/image28.svg"/><Relationship Id="rId19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3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e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4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34.png"/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svg"/><Relationship Id="rId11" Type="http://schemas.openxmlformats.org/officeDocument/2006/relationships/image" Target="../media/image33.png"/><Relationship Id="rId5" Type="http://schemas.openxmlformats.org/officeDocument/2006/relationships/image" Target="../media/image31.png"/><Relationship Id="rId15" Type="http://schemas.openxmlformats.org/officeDocument/2006/relationships/image" Target="../media/image35.png"/><Relationship Id="rId10" Type="http://schemas.openxmlformats.org/officeDocument/2006/relationships/image" Target="../media/image49.svg"/><Relationship Id="rId4" Type="http://schemas.openxmlformats.org/officeDocument/2006/relationships/image" Target="../media/image17.png"/><Relationship Id="rId9" Type="http://schemas.openxmlformats.org/officeDocument/2006/relationships/image" Target="../media/image32.png"/><Relationship Id="rId14" Type="http://schemas.openxmlformats.org/officeDocument/2006/relationships/image" Target="../media/image5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svg"/><Relationship Id="rId5" Type="http://schemas.openxmlformats.org/officeDocument/2006/relationships/image" Target="../media/image37.png"/><Relationship Id="rId4" Type="http://schemas.openxmlformats.org/officeDocument/2006/relationships/image" Target="../media/image5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D5BCC4-2AAB-4890-BEEB-1B4BC7581BE6}"/>
              </a:ext>
            </a:extLst>
          </p:cNvPr>
          <p:cNvSpPr txBox="1">
            <a:spLocks/>
          </p:cNvSpPr>
          <p:nvPr/>
        </p:nvSpPr>
        <p:spPr>
          <a:xfrm>
            <a:off x="323613" y="1721625"/>
            <a:ext cx="4786890" cy="20115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ОПЫТ ИСПОЛЬЗОВАНИЯ ГЕОИНФОРМАЦИОННОЙ СИСТЕМЫ НОВОСИБИРСКОЙ ОБЛАСТИ </a:t>
            </a:r>
          </a:p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ВЗАИМОДЕЙСТВИИ </a:t>
            </a:r>
            <a:r>
              <a:rPr lang="ru-RU" sz="1800" b="1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РЕГИОНАЛЬНОГО </a:t>
            </a:r>
            <a:r>
              <a:rPr lang="ru-RU" sz="1800" b="1" smtClean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РОСРЕЕСТРА</a:t>
            </a:r>
            <a:endParaRPr lang="ru-RU" sz="1800" b="1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914400">
              <a:lnSpc>
                <a:spcPct val="100000"/>
              </a:lnSpc>
              <a:spcBef>
                <a:spcPts val="0"/>
              </a:spcBef>
            </a:pPr>
            <a:r>
              <a:rPr lang="ru-RU" sz="1800" b="1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БЮДЖЕТНОГО УЧРЕЖДЕНИЯ</a:t>
            </a:r>
          </a:p>
        </p:txBody>
      </p:sp>
      <p:pic>
        <p:nvPicPr>
          <p:cNvPr id="7" name="Picture 3" descr="C:\Users\fsv\Desktop\ФС 2023\Графические элементы\капля градиент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380578"/>
            <a:ext cx="5164613" cy="587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DDA2A22-17AD-40E7-8CE8-C80EB0876BEF}"/>
              </a:ext>
            </a:extLst>
          </p:cNvPr>
          <p:cNvSpPr txBox="1"/>
          <p:nvPr/>
        </p:nvSpPr>
        <p:spPr>
          <a:xfrm>
            <a:off x="1985322" y="940293"/>
            <a:ext cx="43491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ИНТЕРЭКСПО</a:t>
            </a:r>
            <a:endParaRPr lang="ru-RU" dirty="0">
              <a:solidFill>
                <a:schemeClr val="bg2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500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ГЕО-СИБИРЬ</a:t>
            </a:r>
            <a:r>
              <a:rPr lang="ru-RU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2024</a:t>
            </a:r>
            <a:endParaRPr lang="ru-RU" dirty="0">
              <a:solidFill>
                <a:schemeClr val="bg2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0" name="Picture 6" descr="Символика СГУГиТ">
            <a:extLst>
              <a:ext uri="{FF2B5EF4-FFF2-40B4-BE49-F238E27FC236}">
                <a16:creationId xmlns:a16="http://schemas.microsoft.com/office/drawing/2014/main" xmlns="" id="{71BEFC32-F7DA-43D8-BE84-8EBA0ECB4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47" y="1020720"/>
            <a:ext cx="414376" cy="41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BB1E666-F19F-4C48-B820-140F82106D4E}"/>
              </a:ext>
            </a:extLst>
          </p:cNvPr>
          <p:cNvSpPr txBox="1"/>
          <p:nvPr/>
        </p:nvSpPr>
        <p:spPr>
          <a:xfrm>
            <a:off x="573324" y="4279660"/>
            <a:ext cx="539715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Зайцева Наталья Владимировна</a:t>
            </a:r>
          </a:p>
          <a:p>
            <a:r>
              <a:rPr lang="ru-RU" sz="1200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заместитель руководителя Управления</a:t>
            </a:r>
          </a:p>
          <a:p>
            <a:r>
              <a:rPr lang="ru-RU" sz="1200" dirty="0">
                <a:solidFill>
                  <a:schemeClr val="bg2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Росреестра по Новосибирской области</a:t>
            </a:r>
          </a:p>
        </p:txBody>
      </p:sp>
      <p:pic>
        <p:nvPicPr>
          <p:cNvPr id="10" name="Graphic 33">
            <a:extLst>
              <a:ext uri="{FF2B5EF4-FFF2-40B4-BE49-F238E27FC236}">
                <a16:creationId xmlns:a16="http://schemas.microsoft.com/office/drawing/2014/main" xmlns="" id="{52E0A454-6263-434A-AD18-246909242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37038" y="1779662"/>
            <a:ext cx="1691335" cy="169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51586" y="138241"/>
            <a:ext cx="8640960" cy="499552"/>
          </a:xfrm>
        </p:spPr>
        <p:txBody>
          <a:bodyPr>
            <a:noAutofit/>
          </a:bodyPr>
          <a:lstStyle/>
          <a:p>
            <a:r>
              <a:rPr lang="ru-RU" altLang="ru-RU" sz="2000" b="1" dirty="0">
                <a:solidFill>
                  <a:schemeClr val="tx2"/>
                </a:solidFill>
                <a:latin typeface=" Arial"/>
                <a:ea typeface="Calibri" pitchFamily="34" charset="0"/>
                <a:cs typeface="Calibri" pitchFamily="34" charset="0"/>
              </a:rPr>
              <a:t>КАДАСТРОВАЯ ОЦЕНКА В НОВОСИБИРСКОЙ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9341" y="2685130"/>
            <a:ext cx="6783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земли сельскохозяйственного назначения, промышленности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72066" y="5715016"/>
            <a:ext cx="45005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+mn-lt"/>
              </a:rPr>
              <a:t>            рассмотрение заявлений об исправлении</a:t>
            </a:r>
          </a:p>
          <a:p>
            <a:pPr algn="just"/>
            <a:r>
              <a:rPr lang="ru-RU" sz="1400" b="1" dirty="0">
                <a:latin typeface="+mn-lt"/>
              </a:rPr>
              <a:t>            ошибок, допущенных при определении</a:t>
            </a:r>
          </a:p>
          <a:p>
            <a:pPr algn="just"/>
            <a:r>
              <a:rPr lang="ru-RU" sz="1400" b="1" dirty="0">
                <a:latin typeface="+mn-lt"/>
              </a:rPr>
              <a:t>            кадастровой стоимости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09726" y="2061988"/>
            <a:ext cx="3888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земли населенных пунктов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2272089"/>
            <a:ext cx="70009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50" b="1" cap="small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изменение механизма пересмотра кадастровой стоимости</a:t>
            </a:r>
            <a:endParaRPr lang="ru-RU" sz="1050" cap="small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28" y="3818292"/>
            <a:ext cx="763586" cy="61401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63454" y="3967676"/>
            <a:ext cx="3470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4D4D4D"/>
                </a:solidFill>
                <a:latin typeface=" Arial"/>
              </a:rPr>
              <a:t>НОВОСИБИРСКИЙ ЦЕНТР КАДАСТРОВОЙ </a:t>
            </a:r>
          </a:p>
          <a:p>
            <a:r>
              <a:rPr lang="ru-RU" sz="1050" dirty="0">
                <a:solidFill>
                  <a:srgbClr val="4D4D4D"/>
                </a:solidFill>
                <a:latin typeface=" Arial"/>
              </a:rPr>
              <a:t>ОЦЕНКИ И ИНВЕНТАРИЗАЦИИ</a:t>
            </a:r>
          </a:p>
        </p:txBody>
      </p:sp>
      <p:sp>
        <p:nvSpPr>
          <p:cNvPr id="14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-103257" y="3534663"/>
            <a:ext cx="1777037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2018г</a:t>
            </a:r>
          </a:p>
        </p:txBody>
      </p:sp>
      <p:sp>
        <p:nvSpPr>
          <p:cNvPr id="15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719081" y="2937570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2019г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38849" y="3255770"/>
            <a:ext cx="6618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8CFF"/>
                </a:solidFill>
                <a:latin typeface="Arial" pitchFamily="34" charset="0"/>
                <a:cs typeface="Arial" pitchFamily="34" charset="0"/>
              </a:rPr>
              <a:t>земли особо охраняемых территорий, 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лесного фонда, водного фонда</a:t>
            </a: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1326000" y="2378922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2020г</a:t>
            </a:r>
          </a:p>
        </p:txBody>
      </p:sp>
      <p:sp>
        <p:nvSpPr>
          <p:cNvPr id="18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1983463" y="1779207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2021г</a:t>
            </a:r>
          </a:p>
        </p:txBody>
      </p:sp>
      <p:sp>
        <p:nvSpPr>
          <p:cNvPr id="19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2587957" y="1222466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2022г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7850" y="1523921"/>
            <a:ext cx="554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земельные участки всех категорий земель</a:t>
            </a:r>
          </a:p>
        </p:txBody>
      </p:sp>
      <p:sp>
        <p:nvSpPr>
          <p:cNvPr id="21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3269450" y="706396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2023г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58389" y="1031598"/>
            <a:ext cx="554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объекты капитального строительства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7150FB1-51EE-43D7-84C0-36D13D1F1E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51235" y="1436881"/>
            <a:ext cx="1462281" cy="4638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FAFAC359-93CD-4095-A7AA-DAC3DFACDA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3" y="730285"/>
            <a:ext cx="1018771" cy="89237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A01F355-F098-448C-8510-9F81598C53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90" y="1069759"/>
            <a:ext cx="309826" cy="55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6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Группа 109"/>
          <p:cNvGrpSpPr/>
          <p:nvPr/>
        </p:nvGrpSpPr>
        <p:grpSpPr>
          <a:xfrm>
            <a:off x="5297083" y="3460843"/>
            <a:ext cx="1303476" cy="579271"/>
            <a:chOff x="7479543" y="909577"/>
            <a:chExt cx="1456755" cy="531118"/>
          </a:xfrm>
        </p:grpSpPr>
        <p:pic>
          <p:nvPicPr>
            <p:cNvPr id="111" name="Рисунок 1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9543" y="909577"/>
              <a:ext cx="531118" cy="531118"/>
            </a:xfrm>
            <a:prstGeom prst="rect">
              <a:avLst/>
            </a:prstGeom>
          </p:spPr>
        </p:pic>
        <p:pic>
          <p:nvPicPr>
            <p:cNvPr id="112" name="Рисунок 1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3605" y="1020086"/>
              <a:ext cx="1032693" cy="418659"/>
            </a:xfrm>
            <a:prstGeom prst="rect">
              <a:avLst/>
            </a:prstGeom>
          </p:spPr>
        </p:pic>
      </p:grpSp>
      <p:sp>
        <p:nvSpPr>
          <p:cNvPr id="91" name="Прямоугольник 90"/>
          <p:cNvSpPr/>
          <p:nvPr/>
        </p:nvSpPr>
        <p:spPr>
          <a:xfrm>
            <a:off x="323528" y="1060610"/>
            <a:ext cx="3676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ВРЕМЕННЫЙ ПОРЯДОК РЕАЛИЗАЦИИ </a:t>
            </a:r>
          </a:p>
          <a:p>
            <a:pPr algn="ctr"/>
            <a:r>
              <a:rPr lang="ru-RU" sz="1200" b="1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ТРЕБОВАНИЙ ЗАКОНА №237-ФЗ</a:t>
            </a:r>
          </a:p>
          <a:p>
            <a:pPr algn="ctr"/>
            <a:endParaRPr lang="ru-RU" sz="1200" b="1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</p:txBody>
      </p:sp>
      <p:sp>
        <p:nvSpPr>
          <p:cNvPr id="92" name="Заголовок 1"/>
          <p:cNvSpPr txBox="1">
            <a:spLocks/>
          </p:cNvSpPr>
          <p:nvPr/>
        </p:nvSpPr>
        <p:spPr>
          <a:xfrm>
            <a:off x="682816" y="-23286"/>
            <a:ext cx="8352928" cy="650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ОБМЕН МАТЕРИАЛАМИ С БЮДЖЕТНЫМ УЧРЕЖДЕНИЕМ</a:t>
            </a:r>
          </a:p>
        </p:txBody>
      </p:sp>
      <p:pic>
        <p:nvPicPr>
          <p:cNvPr id="93" name="Graphic 15">
            <a:extLst>
              <a:ext uri="{FF2B5EF4-FFF2-40B4-BE49-F238E27FC236}">
                <a16:creationId xmlns:a16="http://schemas.microsoft.com/office/drawing/2014/main" xmlns="" id="{3A10F8AC-3503-4306-999F-8963478C5E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19190" y="3494155"/>
            <a:ext cx="299759" cy="345454"/>
          </a:xfrm>
          <a:prstGeom prst="rect">
            <a:avLst/>
          </a:prstGeom>
        </p:spPr>
      </p:pic>
      <p:sp>
        <p:nvSpPr>
          <p:cNvPr id="95" name="Прямоугольник 94"/>
          <p:cNvSpPr/>
          <p:nvPr/>
        </p:nvSpPr>
        <p:spPr>
          <a:xfrm>
            <a:off x="4457466" y="1734876"/>
            <a:ext cx="31372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 Arial"/>
              </a:rPr>
              <a:t>государственная информационная </a:t>
            </a:r>
          </a:p>
          <a:p>
            <a:pPr algn="ctr"/>
            <a:r>
              <a:rPr lang="ru-RU" sz="1600" dirty="0">
                <a:latin typeface=" Arial"/>
              </a:rPr>
              <a:t>система Новосибирской области «Межведомственная автоматизированная информационная система» </a:t>
            </a:r>
          </a:p>
        </p:txBody>
      </p:sp>
      <p:sp>
        <p:nvSpPr>
          <p:cNvPr id="96" name="Ромб 95">
            <a:extLst>
              <a:ext uri="{FF2B5EF4-FFF2-40B4-BE49-F238E27FC236}">
                <a16:creationId xmlns:a16="http://schemas.microsoft.com/office/drawing/2014/main" xmlns="" id="{B542057E-FAA4-4E9B-A2B1-7C025AE2B328}"/>
              </a:ext>
            </a:extLst>
          </p:cNvPr>
          <p:cNvSpPr/>
          <p:nvPr/>
        </p:nvSpPr>
        <p:spPr>
          <a:xfrm>
            <a:off x="2533377" y="1856246"/>
            <a:ext cx="1301425" cy="1448290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Ромб 96">
            <a:extLst>
              <a:ext uri="{FF2B5EF4-FFF2-40B4-BE49-F238E27FC236}">
                <a16:creationId xmlns:a16="http://schemas.microsoft.com/office/drawing/2014/main" xmlns="" id="{23863683-7E1F-4CC9-A020-55D135C50EB9}"/>
              </a:ext>
            </a:extLst>
          </p:cNvPr>
          <p:cNvSpPr/>
          <p:nvPr/>
        </p:nvSpPr>
        <p:spPr>
          <a:xfrm>
            <a:off x="1446994" y="1585795"/>
            <a:ext cx="1163825" cy="1305165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Ромб 97">
            <a:extLst>
              <a:ext uri="{FF2B5EF4-FFF2-40B4-BE49-F238E27FC236}">
                <a16:creationId xmlns:a16="http://schemas.microsoft.com/office/drawing/2014/main" xmlns="" id="{A8A952D0-CDAF-417A-8B3B-31D448154626}"/>
              </a:ext>
            </a:extLst>
          </p:cNvPr>
          <p:cNvSpPr/>
          <p:nvPr/>
        </p:nvSpPr>
        <p:spPr>
          <a:xfrm>
            <a:off x="1751389" y="2771543"/>
            <a:ext cx="1163825" cy="1448289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Ромб 98">
            <a:extLst>
              <a:ext uri="{FF2B5EF4-FFF2-40B4-BE49-F238E27FC236}">
                <a16:creationId xmlns:a16="http://schemas.microsoft.com/office/drawing/2014/main" xmlns="" id="{EE88D87E-F875-4FA4-922C-4637386517C0}"/>
              </a:ext>
            </a:extLst>
          </p:cNvPr>
          <p:cNvSpPr/>
          <p:nvPr/>
        </p:nvSpPr>
        <p:spPr>
          <a:xfrm>
            <a:off x="644267" y="2366017"/>
            <a:ext cx="1266446" cy="1437880"/>
          </a:xfrm>
          <a:prstGeom prst="diamond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Rectangle 160">
            <a:extLst>
              <a:ext uri="{FF2B5EF4-FFF2-40B4-BE49-F238E27FC236}">
                <a16:creationId xmlns:a16="http://schemas.microsoft.com/office/drawing/2014/main" xmlns="" id="{E6601D1B-B957-4C21-91D6-7F2FA5A9F1D7}"/>
              </a:ext>
            </a:extLst>
          </p:cNvPr>
          <p:cNvSpPr/>
          <p:nvPr/>
        </p:nvSpPr>
        <p:spPr>
          <a:xfrm>
            <a:off x="2702223" y="2418515"/>
            <a:ext cx="100316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электронная почта</a:t>
            </a:r>
          </a:p>
        </p:txBody>
      </p:sp>
      <p:sp>
        <p:nvSpPr>
          <p:cNvPr id="101" name="Rectangle 160">
            <a:extLst>
              <a:ext uri="{FF2B5EF4-FFF2-40B4-BE49-F238E27FC236}">
                <a16:creationId xmlns:a16="http://schemas.microsoft.com/office/drawing/2014/main" xmlns="" id="{2CDFAFC9-2075-44DA-AB50-43593C9D7240}"/>
              </a:ext>
            </a:extLst>
          </p:cNvPr>
          <p:cNvSpPr/>
          <p:nvPr/>
        </p:nvSpPr>
        <p:spPr>
          <a:xfrm>
            <a:off x="1605724" y="2161433"/>
            <a:ext cx="780081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почта</a:t>
            </a:r>
          </a:p>
        </p:txBody>
      </p:sp>
      <p:sp>
        <p:nvSpPr>
          <p:cNvPr id="102" name="Rectangle 160">
            <a:extLst>
              <a:ext uri="{FF2B5EF4-FFF2-40B4-BE49-F238E27FC236}">
                <a16:creationId xmlns:a16="http://schemas.microsoft.com/office/drawing/2014/main" xmlns="" id="{B87722F5-29FC-4CE3-959E-A3A2A346FE01}"/>
              </a:ext>
            </a:extLst>
          </p:cNvPr>
          <p:cNvSpPr/>
          <p:nvPr/>
        </p:nvSpPr>
        <p:spPr>
          <a:xfrm>
            <a:off x="1933548" y="3255416"/>
            <a:ext cx="780081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иные варианты</a:t>
            </a:r>
          </a:p>
        </p:txBody>
      </p:sp>
      <p:sp>
        <p:nvSpPr>
          <p:cNvPr id="103" name="Rectangle 160">
            <a:extLst>
              <a:ext uri="{FF2B5EF4-FFF2-40B4-BE49-F238E27FC236}">
                <a16:creationId xmlns:a16="http://schemas.microsoft.com/office/drawing/2014/main" xmlns="" id="{32568E05-5151-451F-88B0-87FA58BC4B0F}"/>
              </a:ext>
            </a:extLst>
          </p:cNvPr>
          <p:cNvSpPr/>
          <p:nvPr/>
        </p:nvSpPr>
        <p:spPr>
          <a:xfrm>
            <a:off x="775593" y="2938435"/>
            <a:ext cx="935579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курьерская служба</a:t>
            </a:r>
          </a:p>
        </p:txBody>
      </p: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xmlns="" id="{CA0515CB-0513-4EF8-86C1-8FFBCD8610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366502" y="1585795"/>
            <a:ext cx="1317373" cy="1645727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4EA1E902-DB9B-4892-BFB6-F1790388F1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778075" y="1440125"/>
            <a:ext cx="604899" cy="766605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229215C2-48D5-488D-A795-438023371CB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778074" y="3430684"/>
            <a:ext cx="1033329" cy="1260256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xmlns="" id="{D69D153B-CBF4-422A-9146-819E296B438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722177" y="2606754"/>
            <a:ext cx="881239" cy="1762477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xmlns="" id="{3815383C-5A2E-4768-BF97-14236FDBD2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388369" y="1845518"/>
            <a:ext cx="1174830" cy="1156908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xmlns="" id="{AF30F29A-4D5F-4573-AC5D-9A15A5497C7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7729063" y="2611034"/>
            <a:ext cx="644912" cy="334253"/>
          </a:xfrm>
          <a:prstGeom prst="rect">
            <a:avLst/>
          </a:prstGeom>
        </p:spPr>
      </p:pic>
      <p:sp>
        <p:nvSpPr>
          <p:cNvPr id="26" name="Скругленный прямоугольник 21">
            <a:extLst>
              <a:ext uri="{FF2B5EF4-FFF2-40B4-BE49-F238E27FC236}">
                <a16:creationId xmlns:a16="http://schemas.microsoft.com/office/drawing/2014/main" xmlns="" id="{27E04632-52A5-4E5C-884A-6B041A894C85}"/>
              </a:ext>
            </a:extLst>
          </p:cNvPr>
          <p:cNvSpPr>
            <a:spLocks/>
          </p:cNvSpPr>
          <p:nvPr/>
        </p:nvSpPr>
        <p:spPr>
          <a:xfrm>
            <a:off x="3834802" y="831501"/>
            <a:ext cx="146228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2020г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447B46EC-9E01-4805-875F-64DE377011B6}"/>
              </a:ext>
            </a:extLst>
          </p:cNvPr>
          <p:cNvSpPr/>
          <p:nvPr/>
        </p:nvSpPr>
        <p:spPr>
          <a:xfrm>
            <a:off x="4241251" y="1270612"/>
            <a:ext cx="3676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CFF"/>
                </a:solidFill>
                <a:latin typeface=" Arial"/>
                <a:cs typeface="Times New Roman" panose="02020603050405020304" pitchFamily="18" charset="0"/>
              </a:rPr>
              <a:t>ГИС НСО «МАИС»</a:t>
            </a:r>
          </a:p>
          <a:p>
            <a:pPr algn="ctr"/>
            <a:endParaRPr lang="ru-RU" b="1" dirty="0">
              <a:solidFill>
                <a:srgbClr val="008CFF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8CFF"/>
              </a:solidFill>
              <a:latin typeface=" Arial"/>
              <a:cs typeface="Times New Roman" panose="02020603050405020304" pitchFamily="18" charset="0"/>
            </a:endParaRPr>
          </a:p>
        </p:txBody>
      </p:sp>
      <p:pic>
        <p:nvPicPr>
          <p:cNvPr id="28" name="Graphic 60">
            <a:extLst>
              <a:ext uri="{FF2B5EF4-FFF2-40B4-BE49-F238E27FC236}">
                <a16:creationId xmlns:a16="http://schemas.microsoft.com/office/drawing/2014/main" xmlns="" id="{CBE3E419-DADA-43C9-8EDC-517977733A5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7154681" y="870588"/>
            <a:ext cx="763437" cy="76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5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079236" y="-23286"/>
            <a:ext cx="4537256" cy="650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ГИС НСО «МАИС»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336386" y="0"/>
            <a:ext cx="1456755" cy="529168"/>
            <a:chOff x="7479543" y="909577"/>
            <a:chExt cx="1456755" cy="53111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9543" y="909577"/>
              <a:ext cx="531118" cy="53111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3605" y="1020086"/>
              <a:ext cx="1032693" cy="418659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655559" y="1469339"/>
            <a:ext cx="34907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 </a:t>
            </a:r>
          </a:p>
          <a:p>
            <a:pPr algn="just"/>
            <a:endParaRPr lang="ru-RU" sz="1400" dirty="0">
              <a:solidFill>
                <a:schemeClr val="tx2">
                  <a:lumMod val="50000"/>
                </a:schemeClr>
              </a:solidFill>
              <a:latin typeface=" Arial"/>
            </a:endParaRPr>
          </a:p>
          <a:p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формирование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 современной информационной и телекоммуникационной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инфраструктуры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 для повышения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оперативности и качества предоставления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 государственных (муниципальных)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услуг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 и исполнения государственных (муниципальных) функций на территории </a:t>
            </a:r>
          </a:p>
          <a:p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 Arial"/>
              </a:rPr>
              <a:t>Новосибирской области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64088" y="1008109"/>
            <a:ext cx="310609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latin typeface=" Arial"/>
              </a:rPr>
              <a:t>ОПЕРАТОР</a:t>
            </a:r>
          </a:p>
          <a:p>
            <a:pPr lvl="0" algn="ctr"/>
            <a:r>
              <a:rPr lang="ru-RU" sz="1100" b="1" dirty="0">
                <a:latin typeface=" Arial"/>
              </a:rPr>
              <a:t> </a:t>
            </a:r>
          </a:p>
          <a:p>
            <a:pPr algn="ctr"/>
            <a:endParaRPr lang="ru-RU" sz="2000" b="1" dirty="0">
              <a:latin typeface=" Arial"/>
            </a:endParaRPr>
          </a:p>
        </p:txBody>
      </p:sp>
      <p:pic>
        <p:nvPicPr>
          <p:cNvPr id="5122" name="Picture 2" descr="Telegram channel &quot;Минцифра Новосибирской области&quot; — @digit_nso — TGStat">
            <a:extLst>
              <a:ext uri="{FF2B5EF4-FFF2-40B4-BE49-F238E27FC236}">
                <a16:creationId xmlns:a16="http://schemas.microsoft.com/office/drawing/2014/main" xmlns="" id="{BCDFCE22-A8DA-4B61-9ED5-4F7ADBD98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480" y="1779662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58E1BC1-C9A8-4D80-AA9F-75DE780565F4}"/>
              </a:ext>
            </a:extLst>
          </p:cNvPr>
          <p:cNvSpPr/>
          <p:nvPr/>
        </p:nvSpPr>
        <p:spPr>
          <a:xfrm>
            <a:off x="814560" y="1007801"/>
            <a:ext cx="31060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latin typeface=" Arial"/>
              </a:rPr>
              <a:t>ЦЕЛЬ</a:t>
            </a:r>
            <a:endParaRPr lang="ru-RU" sz="1100" b="1" dirty="0">
              <a:latin typeface=" Arial"/>
            </a:endParaRPr>
          </a:p>
          <a:p>
            <a:pPr algn="ctr"/>
            <a:endParaRPr lang="ru-RU" sz="2000" b="1" dirty="0">
              <a:latin typeface=" Arial"/>
            </a:endParaRPr>
          </a:p>
        </p:txBody>
      </p:sp>
    </p:spTree>
    <p:extLst>
      <p:ext uri="{BB962C8B-B14F-4D97-AF65-F5344CB8AC3E}">
        <p14:creationId xmlns:p14="http://schemas.microsoft.com/office/powerpoint/2010/main" val="309457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Telegram channel &quot;Минцифра Новосибирской области&quot; — @digit_nso — TGStat">
            <a:extLst>
              <a:ext uri="{FF2B5EF4-FFF2-40B4-BE49-F238E27FC236}">
                <a16:creationId xmlns:a16="http://schemas.microsoft.com/office/drawing/2014/main" xmlns="" id="{B8E07AD2-BBA8-4CCC-A4DE-736AD00D6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15" y="771657"/>
            <a:ext cx="1553235" cy="155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82816" y="-23286"/>
            <a:ext cx="8352928" cy="650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МЕЖВЕДОМСТВЕННОЕ ВЗАИМОДЕЙСТВИЕ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827584" y="983471"/>
            <a:ext cx="1456755" cy="531118"/>
            <a:chOff x="7479543" y="909577"/>
            <a:chExt cx="1456755" cy="53111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9543" y="909577"/>
              <a:ext cx="531118" cy="53111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3605" y="1020086"/>
              <a:ext cx="1032693" cy="418659"/>
            </a:xfrm>
            <a:prstGeom prst="rect">
              <a:avLst/>
            </a:prstGeom>
          </p:spPr>
        </p:pic>
      </p:grpSp>
      <p:grpSp>
        <p:nvGrpSpPr>
          <p:cNvPr id="10" name="Группа 9"/>
          <p:cNvGrpSpPr/>
          <p:nvPr/>
        </p:nvGrpSpPr>
        <p:grpSpPr>
          <a:xfrm>
            <a:off x="427671" y="2390422"/>
            <a:ext cx="2800316" cy="2215991"/>
            <a:chOff x="351131" y="1761275"/>
            <a:chExt cx="2800316" cy="2215991"/>
          </a:xfrm>
        </p:grpSpPr>
        <p:sp>
          <p:nvSpPr>
            <p:cNvPr id="11" name="TextBox 10"/>
            <p:cNvSpPr txBox="1"/>
            <p:nvPr/>
          </p:nvSpPr>
          <p:spPr>
            <a:xfrm>
              <a:off x="351131" y="1761275"/>
              <a:ext cx="280031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ЗАПРОС И ОБМЕН СВЕДЕНИЯМИ                 В ОТНОШЕНИИ НЕДВИЖИМОСТИ</a:t>
              </a: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ru-RU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регистрация и учет</a:t>
              </a:r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ru-RU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земельный надзор</a:t>
              </a:r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sz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ru-RU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cs typeface="Arial" pitchFamily="34" charset="0"/>
                </a:rPr>
                <a:t>кадастровая оценка </a:t>
              </a:r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ru-RU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0593" y="2369537"/>
              <a:ext cx="72008" cy="6896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787" y="2705334"/>
              <a:ext cx="72008" cy="6896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90593" y="3041131"/>
              <a:ext cx="72008" cy="6896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3578586" y="2401645"/>
            <a:ext cx="19314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47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 algn="ctr"/>
            <a:endParaRPr lang="ru-RU" sz="1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ru-RU" sz="11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видов</a:t>
            </a:r>
          </a:p>
          <a:p>
            <a:pPr lvl="0" algn="ctr"/>
            <a:r>
              <a:rPr lang="ru-RU" sz="11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сведени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й</a:t>
            </a:r>
          </a:p>
        </p:txBody>
      </p:sp>
      <p:sp>
        <p:nvSpPr>
          <p:cNvPr id="30" name="Полилиния 36">
            <a:extLst>
              <a:ext uri="{FF2B5EF4-FFF2-40B4-BE49-F238E27FC236}">
                <a16:creationId xmlns:a16="http://schemas.microsoft.com/office/drawing/2014/main" xmlns="" id="{BD7803CA-1F44-4DDB-92C7-80BD46D33879}"/>
              </a:ext>
            </a:extLst>
          </p:cNvPr>
          <p:cNvSpPr/>
          <p:nvPr/>
        </p:nvSpPr>
        <p:spPr>
          <a:xfrm flipH="1">
            <a:off x="6576600" y="1275606"/>
            <a:ext cx="2269587" cy="2586760"/>
          </a:xfrm>
          <a:prstGeom prst="homePlate">
            <a:avLst/>
          </a:prstGeom>
          <a:noFill/>
          <a:ln w="190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</a:ln>
          <a:effectLst/>
        </p:spPr>
        <p:txBody>
          <a:bodyPr spcFirstLastPara="0" vert="horz" wrap="square" lIns="48428" tIns="48428" rIns="48428" bIns="48428" numCol="1" spcCol="1270" anchor="ctr" anchorCtr="0">
            <a:noAutofit/>
          </a:bodyPr>
          <a:lstStyle/>
          <a:p>
            <a:pPr defTabSz="400050" eaLnBrk="0" hangingPunct="0">
              <a:lnSpc>
                <a:spcPct val="90000"/>
              </a:lnSpc>
              <a:spcAft>
                <a:spcPct val="35000"/>
              </a:spcAft>
            </a:pPr>
            <a:endParaRPr lang="ru-RU" sz="1050" kern="0" dirty="0">
              <a:solidFill>
                <a:srgbClr val="000000"/>
              </a:solidFill>
              <a:latin typeface="+mj-lt"/>
              <a:cs typeface="Segoe UI" panose="020B0502040204020203" pitchFamily="34" charset="0"/>
            </a:endParaRPr>
          </a:p>
        </p:txBody>
      </p:sp>
      <p:grpSp>
        <p:nvGrpSpPr>
          <p:cNvPr id="31" name="Группа 30"/>
          <p:cNvGrpSpPr/>
          <p:nvPr/>
        </p:nvGrpSpPr>
        <p:grpSpPr>
          <a:xfrm rot="10800000">
            <a:off x="5833134" y="2091999"/>
            <a:ext cx="1747922" cy="903557"/>
            <a:chOff x="6155243" y="2396479"/>
            <a:chExt cx="1747922" cy="903557"/>
          </a:xfrm>
        </p:grpSpPr>
        <p:pic>
          <p:nvPicPr>
            <p:cNvPr id="32" name="Picture 18" descr="\\10.54.0.5\ооик\СМИ\Фирменный стиль\Фирменный стиль\Цвета\Vector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559046" y="2396479"/>
              <a:ext cx="909462" cy="903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 rot="10800000">
              <a:off x="6155243" y="2508605"/>
              <a:ext cx="174792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6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500</a:t>
              </a:r>
              <a:r>
                <a:rPr lang="ru-RU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7413794" y="2699900"/>
            <a:ext cx="14216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органы местного самоуправления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413794" y="1440998"/>
            <a:ext cx="143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Министерство внутренних дел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421976" y="3276111"/>
            <a:ext cx="14509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ГБУ НСО </a:t>
            </a:r>
          </a:p>
          <a:p>
            <a:pPr lvl="0" algn="ctr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«ЦКО и БТИ»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495684" y="2078854"/>
            <a:ext cx="1257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региональные органы власти</a:t>
            </a:r>
          </a:p>
        </p:txBody>
      </p:sp>
      <p:pic>
        <p:nvPicPr>
          <p:cNvPr id="7170" name="Picture 2" descr="Росреестр: коротко о главном | Официальный сайт администрации  муниципального образования Каневской район">
            <a:extLst>
              <a:ext uri="{FF2B5EF4-FFF2-40B4-BE49-F238E27FC236}">
                <a16:creationId xmlns:a16="http://schemas.microsoft.com/office/drawing/2014/main" xmlns="" id="{702AF588-547F-40AF-BA8B-51422F17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232" y="3622916"/>
            <a:ext cx="2513661" cy="102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Graphic 56">
            <a:extLst>
              <a:ext uri="{FF2B5EF4-FFF2-40B4-BE49-F238E27FC236}">
                <a16:creationId xmlns:a16="http://schemas.microsoft.com/office/drawing/2014/main" xmlns="" id="{8833AD10-54AE-4ACF-8E3E-43FC4BEFB8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793825" y="2180085"/>
            <a:ext cx="1553235" cy="1553235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F53A29AC-7A22-4EE4-ACAF-AAD83996AFD3}"/>
              </a:ext>
            </a:extLst>
          </p:cNvPr>
          <p:cNvSpPr/>
          <p:nvPr/>
        </p:nvSpPr>
        <p:spPr>
          <a:xfrm>
            <a:off x="5725316" y="2995556"/>
            <a:ext cx="17479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запросов </a:t>
            </a:r>
          </a:p>
          <a:p>
            <a:pPr lvl="0" algn="ctr"/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ежемесячно</a:t>
            </a:r>
          </a:p>
        </p:txBody>
      </p:sp>
      <p:sp>
        <p:nvSpPr>
          <p:cNvPr id="41" name="Заголовок 1">
            <a:extLst>
              <a:ext uri="{FF2B5EF4-FFF2-40B4-BE49-F238E27FC236}">
                <a16:creationId xmlns:a16="http://schemas.microsoft.com/office/drawing/2014/main" xmlns="" id="{C0CF0CC8-94C1-4695-803D-103EA8D0BBF8}"/>
              </a:ext>
            </a:extLst>
          </p:cNvPr>
          <p:cNvSpPr txBox="1">
            <a:spLocks/>
          </p:cNvSpPr>
          <p:nvPr/>
        </p:nvSpPr>
        <p:spPr>
          <a:xfrm>
            <a:off x="458091" y="1616411"/>
            <a:ext cx="4537256" cy="650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ГИС НСО «МАИС»</a:t>
            </a:r>
          </a:p>
        </p:txBody>
      </p:sp>
    </p:spTree>
    <p:extLst>
      <p:ext uri="{BB962C8B-B14F-4D97-AF65-F5344CB8AC3E}">
        <p14:creationId xmlns:p14="http://schemas.microsoft.com/office/powerpoint/2010/main" val="218329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>
          <a:xfrm>
            <a:off x="683568" y="2208"/>
            <a:ext cx="7571184" cy="625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cs typeface="Arial" pitchFamily="34" charset="0"/>
              </a:rPr>
              <a:t>ВЗАИМОДЕЙСТВИЕ УЧАСТНИКОВ ПРОЦЕССА</a:t>
            </a:r>
          </a:p>
        </p:txBody>
      </p:sp>
      <p:pic>
        <p:nvPicPr>
          <p:cNvPr id="50" name="Graphic 41">
            <a:extLst>
              <a:ext uri="{FF2B5EF4-FFF2-40B4-BE49-F238E27FC236}">
                <a16:creationId xmlns:a16="http://schemas.microsoft.com/office/drawing/2014/main" xmlns="" id="{4192D7D8-EB39-4234-8EE0-630B25DB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01152" y="1962343"/>
            <a:ext cx="423437" cy="382399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323510" y="3095082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white">
                    <a:lumMod val="50000"/>
                  </a:prstClr>
                </a:solidFill>
                <a:cs typeface="Arial" pitchFamily="34" charset="0"/>
              </a:rPr>
              <a:t>ГИС НСО «МАИС»</a:t>
            </a:r>
          </a:p>
        </p:txBody>
      </p:sp>
      <p:grpSp>
        <p:nvGrpSpPr>
          <p:cNvPr id="52" name="Группа 18"/>
          <p:cNvGrpSpPr/>
          <p:nvPr/>
        </p:nvGrpSpPr>
        <p:grpSpPr>
          <a:xfrm>
            <a:off x="2594668" y="3309650"/>
            <a:ext cx="1456755" cy="531118"/>
            <a:chOff x="7479543" y="909577"/>
            <a:chExt cx="1456755" cy="531118"/>
          </a:xfrm>
        </p:grpSpPr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9543" y="909577"/>
              <a:ext cx="531118" cy="531118"/>
            </a:xfrm>
            <a:prstGeom prst="rect">
              <a:avLst/>
            </a:prstGeom>
          </p:spPr>
        </p:pic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03605" y="1020086"/>
              <a:ext cx="1032693" cy="418659"/>
            </a:xfrm>
            <a:prstGeom prst="rect">
              <a:avLst/>
            </a:prstGeom>
          </p:spPr>
        </p:pic>
      </p:grpSp>
      <p:sp>
        <p:nvSpPr>
          <p:cNvPr id="55" name="TextBox 54"/>
          <p:cNvSpPr txBox="1"/>
          <p:nvPr/>
        </p:nvSpPr>
        <p:spPr>
          <a:xfrm>
            <a:off x="2332751" y="1639129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white">
                    <a:lumMod val="50000"/>
                  </a:prstClr>
                </a:solidFill>
                <a:cs typeface="Arial" pitchFamily="34" charset="0"/>
              </a:rPr>
              <a:t>СЭД РОСРЕЕСТРА</a:t>
            </a: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4754908" y="1322608"/>
            <a:ext cx="4220848" cy="288032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latin typeface=" Arial"/>
                <a:cs typeface="Arial" pitchFamily="34" charset="0"/>
              </a:rPr>
              <a:t>перечни объектов недвижимости для определения кадастровой стоимости </a:t>
            </a:r>
            <a:r>
              <a:rPr lang="ru-RU" sz="1400" dirty="0">
                <a:solidFill>
                  <a:schemeClr val="tx2"/>
                </a:solidFill>
                <a:latin typeface=" Arial"/>
                <a:cs typeface="Arial" pitchFamily="34" charset="0"/>
              </a:rPr>
              <a:t>(</a:t>
            </a:r>
            <a:r>
              <a:rPr lang="ru-RU" sz="1400" i="1" dirty="0">
                <a:solidFill>
                  <a:schemeClr val="tx2"/>
                </a:solidFill>
                <a:latin typeface=" Arial"/>
                <a:cs typeface="Arial" pitchFamily="34" charset="0"/>
              </a:rPr>
              <a:t>статья 16 Закона № 237-ФЗ)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latin typeface=" Arial"/>
                <a:cs typeface="Arial" pitchFamily="34" charset="0"/>
              </a:rPr>
              <a:t>акты об определении кадастровой стоимости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/>
                </a:solidFill>
                <a:latin typeface=" Arial"/>
                <a:cs typeface="Arial" pitchFamily="34" charset="0"/>
              </a:rPr>
              <a:t>решения об установлении кадастровой стоимости в размере рыночной стоимости </a:t>
            </a:r>
            <a:r>
              <a:rPr lang="ru-RU" sz="1400" i="1" dirty="0">
                <a:solidFill>
                  <a:schemeClr val="tx2"/>
                </a:solidFill>
                <a:latin typeface=" Arial"/>
                <a:cs typeface="Arial" pitchFamily="34" charset="0"/>
              </a:rPr>
              <a:t>(статья 22.1 Закона № 237-ФЗ)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 Arial"/>
              <a:cs typeface="Arial" pitchFamily="34" charset="0"/>
            </a:endParaRPr>
          </a:p>
        </p:txBody>
      </p:sp>
      <p:sp>
        <p:nvSpPr>
          <p:cNvPr id="70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750942" y="2431588"/>
            <a:ext cx="1777255" cy="531316"/>
          </a:xfrm>
          <a:prstGeom prst="roundRect">
            <a:avLst>
              <a:gd name="adj" fmla="val 10384"/>
            </a:avLst>
          </a:prstGeom>
          <a:solidFill>
            <a:srgbClr val="008CFF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УПРАВЛЕНИЕ РОСРЕЕСТРА</a:t>
            </a:r>
          </a:p>
        </p:txBody>
      </p:sp>
      <p:sp>
        <p:nvSpPr>
          <p:cNvPr id="71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750942" y="1056950"/>
            <a:ext cx="1777255" cy="531316"/>
          </a:xfrm>
          <a:prstGeom prst="roundRect">
            <a:avLst>
              <a:gd name="adj" fmla="val 10384"/>
            </a:avLst>
          </a:prstGeom>
          <a:solidFill>
            <a:srgbClr val="008CFF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ФИЛИАЛ ППК «РОСКАДАСТР»</a:t>
            </a:r>
          </a:p>
        </p:txBody>
      </p:sp>
      <p:sp>
        <p:nvSpPr>
          <p:cNvPr id="72" name="Скругленный прямоугольник 21">
            <a:extLst>
              <a:ext uri="{FF2B5EF4-FFF2-40B4-BE49-F238E27FC236}">
                <a16:creationId xmlns:a16="http://schemas.microsoft.com/office/drawing/2014/main" xmlns="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742427" y="3838818"/>
            <a:ext cx="1777255" cy="531316"/>
          </a:xfrm>
          <a:prstGeom prst="roundRect">
            <a:avLst>
              <a:gd name="adj" fmla="val 10384"/>
            </a:avLst>
          </a:prstGeom>
          <a:solidFill>
            <a:schemeClr val="tx2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ГБУ НСО </a:t>
            </a:r>
          </a:p>
          <a:p>
            <a:pPr lvl="0" algn="ctr"/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«ЦКО и БТИ»</a:t>
            </a:r>
          </a:p>
        </p:txBody>
      </p:sp>
      <p:sp>
        <p:nvSpPr>
          <p:cNvPr id="73" name="Стрелка вправо 5">
            <a:extLst>
              <a:ext uri="{FF2B5EF4-FFF2-40B4-BE49-F238E27FC236}">
                <a16:creationId xmlns:a16="http://schemas.microsoft.com/office/drawing/2014/main" xmlns="" id="{EC30789F-573B-4DA9-B487-439253B34C1B}"/>
              </a:ext>
            </a:extLst>
          </p:cNvPr>
          <p:cNvSpPr/>
          <p:nvPr/>
        </p:nvSpPr>
        <p:spPr>
          <a:xfrm rot="5400000">
            <a:off x="1032858" y="1996499"/>
            <a:ext cx="474401" cy="67441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74" name="Стрелка вправо 5">
            <a:extLst>
              <a:ext uri="{FF2B5EF4-FFF2-40B4-BE49-F238E27FC236}">
                <a16:creationId xmlns:a16="http://schemas.microsoft.com/office/drawing/2014/main" xmlns="" id="{EC30789F-573B-4DA9-B487-439253B34C1B}"/>
              </a:ext>
            </a:extLst>
          </p:cNvPr>
          <p:cNvSpPr/>
          <p:nvPr/>
        </p:nvSpPr>
        <p:spPr>
          <a:xfrm rot="5400000">
            <a:off x="1047092" y="3402518"/>
            <a:ext cx="439384" cy="73995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75" name="Стрелка вправо 5">
            <a:extLst>
              <a:ext uri="{FF2B5EF4-FFF2-40B4-BE49-F238E27FC236}">
                <a16:creationId xmlns:a16="http://schemas.microsoft.com/office/drawing/2014/main" xmlns="" id="{EC30789F-573B-4DA9-B487-439253B34C1B}"/>
              </a:ext>
            </a:extLst>
          </p:cNvPr>
          <p:cNvSpPr/>
          <p:nvPr/>
        </p:nvSpPr>
        <p:spPr>
          <a:xfrm rot="16200000">
            <a:off x="1584605" y="1996497"/>
            <a:ext cx="474402" cy="67443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76" name="Стрелка вправо 5">
            <a:extLst>
              <a:ext uri="{FF2B5EF4-FFF2-40B4-BE49-F238E27FC236}">
                <a16:creationId xmlns:a16="http://schemas.microsoft.com/office/drawing/2014/main" xmlns="" id="{EC30789F-573B-4DA9-B487-439253B34C1B}"/>
              </a:ext>
            </a:extLst>
          </p:cNvPr>
          <p:cNvSpPr/>
          <p:nvPr/>
        </p:nvSpPr>
        <p:spPr>
          <a:xfrm rot="16200000">
            <a:off x="1574775" y="3401794"/>
            <a:ext cx="429006" cy="65061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08286B67-AA1B-4686-9996-5D72F35A3064}"/>
              </a:ext>
            </a:extLst>
          </p:cNvPr>
          <p:cNvCxnSpPr>
            <a:cxnSpLocks/>
          </p:cNvCxnSpPr>
          <p:nvPr/>
        </p:nvCxnSpPr>
        <p:spPr>
          <a:xfrm>
            <a:off x="4754908" y="1588266"/>
            <a:ext cx="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трелка: шеврон 6">
            <a:extLst>
              <a:ext uri="{FF2B5EF4-FFF2-40B4-BE49-F238E27FC236}">
                <a16:creationId xmlns:a16="http://schemas.microsoft.com/office/drawing/2014/main" xmlns="" id="{BCB4EE71-C1D7-47A5-9162-11131030559B}"/>
              </a:ext>
            </a:extLst>
          </p:cNvPr>
          <p:cNvSpPr/>
          <p:nvPr/>
        </p:nvSpPr>
        <p:spPr>
          <a:xfrm>
            <a:off x="4787362" y="1418345"/>
            <a:ext cx="166305" cy="26565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трелка: шеврон 23">
            <a:extLst>
              <a:ext uri="{FF2B5EF4-FFF2-40B4-BE49-F238E27FC236}">
                <a16:creationId xmlns:a16="http://schemas.microsoft.com/office/drawing/2014/main" xmlns="" id="{75EC7CBD-CAA0-4A2A-AFFF-242889CFB3E5}"/>
              </a:ext>
            </a:extLst>
          </p:cNvPr>
          <p:cNvSpPr/>
          <p:nvPr/>
        </p:nvSpPr>
        <p:spPr>
          <a:xfrm>
            <a:off x="4813436" y="2431588"/>
            <a:ext cx="166305" cy="26565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Стрелка: шеврон 25">
            <a:extLst>
              <a:ext uri="{FF2B5EF4-FFF2-40B4-BE49-F238E27FC236}">
                <a16:creationId xmlns:a16="http://schemas.microsoft.com/office/drawing/2014/main" xmlns="" id="{E084188C-4DAA-42C5-A022-B6F9CD0766EB}"/>
              </a:ext>
            </a:extLst>
          </p:cNvPr>
          <p:cNvSpPr/>
          <p:nvPr/>
        </p:nvSpPr>
        <p:spPr>
          <a:xfrm>
            <a:off x="4813435" y="3051600"/>
            <a:ext cx="166305" cy="26565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53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770396" y="-2383"/>
            <a:ext cx="8352928" cy="650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ВЗАИМОДЕЙСТВИЕ: ВЧЕРА И СЕГОДНЯ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7029570" y="1428407"/>
            <a:ext cx="1456755" cy="531118"/>
            <a:chOff x="7479543" y="909577"/>
            <a:chExt cx="1456755" cy="531118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9543" y="909577"/>
              <a:ext cx="531118" cy="53111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3605" y="1020086"/>
              <a:ext cx="1032693" cy="418659"/>
            </a:xfrm>
            <a:prstGeom prst="rect">
              <a:avLst/>
            </a:prstGeom>
          </p:spPr>
        </p:pic>
      </p:grpSp>
      <p:cxnSp>
        <p:nvCxnSpPr>
          <p:cNvPr id="25" name="Прямая соединительная линия 24"/>
          <p:cNvCxnSpPr/>
          <p:nvPr/>
        </p:nvCxnSpPr>
        <p:spPr>
          <a:xfrm flipH="1" flipV="1">
            <a:off x="4994468" y="1038844"/>
            <a:ext cx="15210" cy="3477122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1" name="Graphic 73">
            <a:extLst>
              <a:ext uri="{FF2B5EF4-FFF2-40B4-BE49-F238E27FC236}">
                <a16:creationId xmlns:a16="http://schemas.microsoft.com/office/drawing/2014/main" xmlns="" id="{1B2DFBBF-BADE-402C-B74C-169D99F7C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0875" y="1257867"/>
            <a:ext cx="600588" cy="572814"/>
          </a:xfrm>
          <a:prstGeom prst="rect">
            <a:avLst/>
          </a:prstGeom>
        </p:spPr>
      </p:pic>
      <p:pic>
        <p:nvPicPr>
          <p:cNvPr id="49" name="Graphic 41">
            <a:extLst>
              <a:ext uri="{FF2B5EF4-FFF2-40B4-BE49-F238E27FC236}">
                <a16:creationId xmlns:a16="http://schemas.microsoft.com/office/drawing/2014/main" xmlns="" id="{4192D7D8-EB39-4234-8EE0-630B25DBB1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848565" y="1428407"/>
            <a:ext cx="588597" cy="531552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102671" y="2004384"/>
            <a:ext cx="1599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временный порядок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реализации требований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Закона №237-ФЗ</a:t>
            </a: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50378" y="2099544"/>
            <a:ext cx="14198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Arial" pitchFamily="34" charset="0"/>
              </a:rPr>
              <a:t>СЭД Росреестра </a:t>
            </a:r>
            <a:endParaRPr lang="ru-RU" sz="1200" b="1" dirty="0">
              <a:solidFill>
                <a:srgbClr val="4D4D4D"/>
              </a:solidFill>
              <a:cs typeface="Arial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340948" y="2063746"/>
            <a:ext cx="13658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Arial" pitchFamily="34" charset="0"/>
              </a:rPr>
              <a:t>ГИС НСО МАИС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661265" y="3327021"/>
            <a:ext cx="1071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 Arial"/>
                <a:cs typeface="Arial" pitchFamily="34" charset="0"/>
              </a:rPr>
              <a:t>эффект</a:t>
            </a:r>
            <a:endParaRPr lang="ru-RU" b="1" dirty="0">
              <a:solidFill>
                <a:schemeClr val="accent2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61" name="Graphic 13">
            <a:extLst>
              <a:ext uri="{FF2B5EF4-FFF2-40B4-BE49-F238E27FC236}">
                <a16:creationId xmlns:a16="http://schemas.microsoft.com/office/drawing/2014/main" xmlns="" id="{23BCE2EE-9F2E-442B-A478-D944A40033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857248" y="1304727"/>
            <a:ext cx="698320" cy="600880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3377650" y="2033993"/>
            <a:ext cx="15999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обмен сведениями по электронной почте</a:t>
            </a: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</p:txBody>
      </p:sp>
      <p:pic>
        <p:nvPicPr>
          <p:cNvPr id="63" name="Graphic 35">
            <a:extLst>
              <a:ext uri="{FF2B5EF4-FFF2-40B4-BE49-F238E27FC236}">
                <a16:creationId xmlns:a16="http://schemas.microsoft.com/office/drawing/2014/main" xmlns="" id="{13BAB7D9-7C43-478F-9ED3-CA07A7C70E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2343567" y="1293433"/>
            <a:ext cx="631009" cy="570652"/>
          </a:xfrm>
          <a:prstGeom prst="rect">
            <a:avLst/>
          </a:prstGeom>
        </p:spPr>
      </p:pic>
      <p:sp>
        <p:nvSpPr>
          <p:cNvPr id="64" name="Прямоугольник 63"/>
          <p:cNvSpPr/>
          <p:nvPr/>
        </p:nvSpPr>
        <p:spPr>
          <a:xfrm>
            <a:off x="1483871" y="2004384"/>
            <a:ext cx="21368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просмотр актов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об определении кадастровой стоимости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на сайте ГБУ</a:t>
            </a: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проверка  сведений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 Arial"/>
                <a:cs typeface="Times New Roman" panose="02020603050405020304" pitchFamily="18" charset="0"/>
              </a:rPr>
              <a:t>во ФГИС ЕГРН</a:t>
            </a: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4D4D4D"/>
              </a:solidFill>
              <a:latin typeface=" Arial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32618" y="3725999"/>
            <a:ext cx="46142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3">
                    <a:lumMod val="75000"/>
                  </a:schemeClr>
                </a:solidFill>
                <a:latin typeface=" Arial"/>
                <a:cs typeface="Times New Roman" panose="02020603050405020304" pitchFamily="18" charset="0"/>
              </a:rPr>
              <a:t>Длительный срок определения кадастровой стоимости</a:t>
            </a:r>
          </a:p>
          <a:p>
            <a:endParaRPr lang="ru-RU" sz="600" dirty="0">
              <a:solidFill>
                <a:schemeClr val="accent3">
                  <a:lumMod val="75000"/>
                </a:schemeClr>
              </a:solidFill>
              <a:latin typeface=" Arial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accent3">
                    <a:lumMod val="75000"/>
                  </a:schemeClr>
                </a:solidFill>
                <a:latin typeface=" Arial"/>
                <a:cs typeface="Times New Roman" panose="02020603050405020304" pitchFamily="18" charset="0"/>
              </a:rPr>
              <a:t>Долгий процесс проверки сведений во ФГИС ЕГРН</a:t>
            </a:r>
          </a:p>
          <a:p>
            <a:endParaRPr lang="ru-RU" sz="600" dirty="0">
              <a:solidFill>
                <a:schemeClr val="accent3">
                  <a:lumMod val="75000"/>
                </a:schemeClr>
              </a:solidFill>
              <a:latin typeface=" Arial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accent3">
                    <a:lumMod val="75000"/>
                  </a:schemeClr>
                </a:solidFill>
                <a:latin typeface=" Arial"/>
                <a:cs typeface="Times New Roman" panose="02020603050405020304" pitchFamily="18" charset="0"/>
              </a:rPr>
              <a:t>Риск утечки персональных данных</a:t>
            </a:r>
          </a:p>
          <a:p>
            <a:endParaRPr lang="ru-RU" sz="1200" dirty="0">
              <a:solidFill>
                <a:schemeClr val="accent3">
                  <a:lumMod val="75000"/>
                </a:schemeClr>
              </a:solidFill>
              <a:latin typeface=" Arial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accent3">
                  <a:lumMod val="75000"/>
                </a:schemeClr>
              </a:solidFill>
              <a:latin typeface=" Arial"/>
              <a:cs typeface="Times New Roman" panose="02020603050405020304" pitchFamily="18" charset="0"/>
            </a:endParaRPr>
          </a:p>
        </p:txBody>
      </p:sp>
      <p:pic>
        <p:nvPicPr>
          <p:cNvPr id="68" name="Graphic 14">
            <a:extLst>
              <a:ext uri="{FF2B5EF4-FFF2-40B4-BE49-F238E27FC236}">
                <a16:creationId xmlns:a16="http://schemas.microsoft.com/office/drawing/2014/main" xmlns="" id="{2D5E61CB-5B83-4D05-800A-F2A31407F5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393942" y="3394273"/>
            <a:ext cx="241621" cy="227305"/>
          </a:xfrm>
          <a:prstGeom prst="rect">
            <a:avLst/>
          </a:prstGeom>
        </p:spPr>
      </p:pic>
      <p:pic>
        <p:nvPicPr>
          <p:cNvPr id="69" name="Graphic 16">
            <a:extLst>
              <a:ext uri="{FF2B5EF4-FFF2-40B4-BE49-F238E27FC236}">
                <a16:creationId xmlns:a16="http://schemas.microsoft.com/office/drawing/2014/main" xmlns="" id="{8FE05A77-CCA7-44BE-B131-90565B181B7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101438" y="3394273"/>
            <a:ext cx="230202" cy="213619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1356077" y="3300116"/>
            <a:ext cx="854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3"/>
                </a:solidFill>
                <a:latin typeface=" Arial"/>
                <a:cs typeface="Arial" pitchFamily="34" charset="0"/>
              </a:rPr>
              <a:t>риски</a:t>
            </a:r>
            <a:endParaRPr lang="ru-RU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994468" y="3669448"/>
            <a:ext cx="4050468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>
                <a:solidFill>
                  <a:srgbClr val="00B050"/>
                </a:solidFill>
                <a:latin typeface=" Arial"/>
                <a:cs typeface="Times New Roman" panose="02020603050405020304" pitchFamily="18" charset="0"/>
              </a:rPr>
              <a:t>Контроль сроков определения кадастровой стоимости</a:t>
            </a:r>
          </a:p>
          <a:p>
            <a:endParaRPr lang="ru-RU" sz="600" dirty="0">
              <a:solidFill>
                <a:srgbClr val="00B050"/>
              </a:solidFill>
              <a:latin typeface=" Arial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00B050"/>
                </a:solidFill>
                <a:latin typeface=" Arial"/>
                <a:cs typeface="Times New Roman" panose="02020603050405020304" pitchFamily="18" charset="0"/>
              </a:rPr>
              <a:t>Защищенный канал связи</a:t>
            </a:r>
          </a:p>
          <a:p>
            <a:endParaRPr lang="ru-RU" sz="600" dirty="0">
              <a:solidFill>
                <a:srgbClr val="00B050"/>
              </a:solidFill>
              <a:latin typeface=" Arial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rgbClr val="00B050"/>
                </a:solidFill>
                <a:latin typeface=" Arial"/>
                <a:cs typeface="Times New Roman" panose="02020603050405020304" pitchFamily="18" charset="0"/>
              </a:rPr>
              <a:t>Одновременный мониторинг ГКО                                   (статья 22.1 Закона №237-ФЗ)</a:t>
            </a:r>
          </a:p>
          <a:p>
            <a:endParaRPr lang="ru-RU" sz="1200" dirty="0">
              <a:solidFill>
                <a:srgbClr val="00B050"/>
              </a:solidFill>
              <a:latin typeface=" Arial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3A71EE3-0143-DCCB-C7F9-E49145B40ACA}"/>
              </a:ext>
            </a:extLst>
          </p:cNvPr>
          <p:cNvSpPr txBox="1"/>
          <p:nvPr/>
        </p:nvSpPr>
        <p:spPr>
          <a:xfrm>
            <a:off x="6523359" y="837854"/>
            <a:ext cx="1058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СЕГОДНЯ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3A71EE3-0143-DCCB-C7F9-E49145B40ACA}"/>
              </a:ext>
            </a:extLst>
          </p:cNvPr>
          <p:cNvSpPr txBox="1"/>
          <p:nvPr/>
        </p:nvSpPr>
        <p:spPr>
          <a:xfrm>
            <a:off x="1894682" y="817336"/>
            <a:ext cx="10601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ВЧЕРА</a:t>
            </a:r>
          </a:p>
        </p:txBody>
      </p:sp>
    </p:spTree>
    <p:extLst>
      <p:ext uri="{BB962C8B-B14F-4D97-AF65-F5344CB8AC3E}">
        <p14:creationId xmlns:p14="http://schemas.microsoft.com/office/powerpoint/2010/main" val="34408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>
          <a:xfrm>
            <a:off x="683568" y="-92546"/>
            <a:ext cx="757118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tx2"/>
                </a:solidFill>
                <a:cs typeface="Arial" pitchFamily="34" charset="0"/>
              </a:rPr>
              <a:t>КАДАСТРОВАЯ ОЦЕНКА ПОД КОНТРОЛЕМ!</a:t>
            </a:r>
          </a:p>
        </p:txBody>
      </p:sp>
      <p:grpSp>
        <p:nvGrpSpPr>
          <p:cNvPr id="21" name="Группа 46"/>
          <p:cNvGrpSpPr/>
          <p:nvPr/>
        </p:nvGrpSpPr>
        <p:grpSpPr>
          <a:xfrm>
            <a:off x="628038" y="1634273"/>
            <a:ext cx="7578870" cy="1892288"/>
            <a:chOff x="28950" y="1050142"/>
            <a:chExt cx="8652538" cy="2377680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0B25A146-5047-3D9F-9E2D-92EA1747F2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81240" y="1064749"/>
              <a:ext cx="695" cy="2339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xmlns="" id="{9A4FCB46-09BB-37BF-F183-7B08918AD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4996" y="1741796"/>
              <a:ext cx="8152229" cy="237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bject 10">
              <a:extLst>
                <a:ext uri="{FF2B5EF4-FFF2-40B4-BE49-F238E27FC236}">
                  <a16:creationId xmlns:a16="http://schemas.microsoft.com/office/drawing/2014/main" xmlns="" id="{054B6F16-47B7-4D44-5A59-A39AA463D579}"/>
                </a:ext>
              </a:extLst>
            </p:cNvPr>
            <p:cNvSpPr txBox="1"/>
            <p:nvPr/>
          </p:nvSpPr>
          <p:spPr>
            <a:xfrm>
              <a:off x="384805" y="2714615"/>
              <a:ext cx="1963049" cy="281120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endPara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bject 10">
              <a:extLst>
                <a:ext uri="{FF2B5EF4-FFF2-40B4-BE49-F238E27FC236}">
                  <a16:creationId xmlns:a16="http://schemas.microsoft.com/office/drawing/2014/main" xmlns="" id="{054B6F16-47B7-4D44-5A59-A39AA463D579}"/>
                </a:ext>
              </a:extLst>
            </p:cNvPr>
            <p:cNvSpPr txBox="1"/>
            <p:nvPr/>
          </p:nvSpPr>
          <p:spPr>
            <a:xfrm>
              <a:off x="28950" y="1967499"/>
              <a:ext cx="2569878" cy="1267268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sz="1300" b="1" kern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соблюдение сроков </a:t>
              </a:r>
              <a:r>
                <a:rPr lang="ru-RU" sz="1300" kern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подготовки </a:t>
              </a:r>
            </a:p>
            <a:p>
              <a:pPr algn="ctr" defTabSz="545486">
                <a:defRPr/>
              </a:pPr>
              <a:r>
                <a:rPr lang="ru-RU" sz="1300" kern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направления </a:t>
              </a:r>
            </a:p>
            <a:p>
              <a:pPr algn="ctr" defTabSz="545486">
                <a:defRPr/>
              </a:pPr>
              <a:r>
                <a:rPr lang="ru-RU" sz="1300" kern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размещения</a:t>
              </a:r>
            </a:p>
            <a:p>
              <a:pPr algn="ctr" defTabSz="545486">
                <a:defRPr/>
              </a:pPr>
              <a:r>
                <a:rPr lang="ru-RU" sz="1300" kern="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документов</a:t>
              </a:r>
              <a:endParaRPr lang="ru-RU" sz="1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bject 10"/>
            <p:cNvSpPr txBox="1"/>
            <p:nvPr/>
          </p:nvSpPr>
          <p:spPr>
            <a:xfrm>
              <a:off x="2611100" y="1065312"/>
              <a:ext cx="1760886" cy="474482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sz="12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проверено</a:t>
              </a:r>
            </a:p>
            <a:p>
              <a:pPr algn="ctr" defTabSz="545486">
                <a:defRPr/>
              </a:pPr>
              <a:r>
                <a:rPr lang="ru-RU" sz="12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документов</a:t>
              </a:r>
              <a:endParaRPr lang="ru-RU" sz="13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xmlns="" id="{033798B7-AEC2-BBEE-C04E-A7404D942C3B}"/>
                </a:ext>
              </a:extLst>
            </p:cNvPr>
            <p:cNvSpPr txBox="1"/>
            <p:nvPr/>
          </p:nvSpPr>
          <p:spPr>
            <a:xfrm>
              <a:off x="3019923" y="2391204"/>
              <a:ext cx="993287" cy="358465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b="1" kern="0" dirty="0">
                  <a:solidFill>
                    <a:srgbClr val="4D4D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4 853</a:t>
              </a:r>
              <a:endParaRPr lang="ru-RU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bject 10"/>
            <p:cNvSpPr txBox="1"/>
            <p:nvPr/>
          </p:nvSpPr>
          <p:spPr>
            <a:xfrm>
              <a:off x="7397723" y="2391204"/>
              <a:ext cx="967006" cy="358465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b="1" kern="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0" name="object 10">
              <a:extLst>
                <a:ext uri="{FF2B5EF4-FFF2-40B4-BE49-F238E27FC236}">
                  <a16:creationId xmlns:a16="http://schemas.microsoft.com/office/drawing/2014/main" xmlns="" id="{033798B7-AEC2-BBEE-C04E-A7404D942C3B}"/>
                </a:ext>
              </a:extLst>
            </p:cNvPr>
            <p:cNvSpPr txBox="1"/>
            <p:nvPr/>
          </p:nvSpPr>
          <p:spPr>
            <a:xfrm>
              <a:off x="5207195" y="2383492"/>
              <a:ext cx="747719" cy="474482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defTabSz="545486">
                <a:defRPr/>
              </a:pPr>
              <a:endParaRPr lang="ru-RU" sz="2400" b="1" kern="0" dirty="0">
                <a:solidFill>
                  <a:srgbClr val="1D447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bject 10"/>
            <p:cNvSpPr txBox="1"/>
            <p:nvPr/>
          </p:nvSpPr>
          <p:spPr>
            <a:xfrm>
              <a:off x="4418693" y="1050142"/>
              <a:ext cx="2301854" cy="474482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sz="12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направлено мотивированных мнений</a:t>
              </a:r>
            </a:p>
          </p:txBody>
        </p:sp>
        <p:sp>
          <p:nvSpPr>
            <p:cNvPr id="32" name="object 10"/>
            <p:cNvSpPr txBox="1"/>
            <p:nvPr/>
          </p:nvSpPr>
          <p:spPr>
            <a:xfrm>
              <a:off x="6884965" y="1050142"/>
              <a:ext cx="1796523" cy="474482"/>
            </a:xfrm>
            <a:prstGeom prst="rect">
              <a:avLst/>
            </a:prstGeom>
          </p:spPr>
          <p:txBody>
            <a:bodyPr vert="horz" wrap="square" lIns="0" tIns="8207" rIns="0" bIns="0" rtlCol="0">
              <a:spAutoFit/>
            </a:bodyPr>
            <a:lstStyle/>
            <a:p>
              <a:pPr algn="ctr" defTabSz="545486">
                <a:defRPr/>
              </a:pPr>
              <a:r>
                <a:rPr lang="ru-RU" sz="12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выявлено</a:t>
              </a:r>
            </a:p>
            <a:p>
              <a:pPr algn="ctr" defTabSz="545486">
                <a:defRPr/>
              </a:pPr>
              <a:r>
                <a:rPr lang="ru-RU" sz="1200" dirty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нарушений</a:t>
              </a:r>
            </a:p>
          </p:txBody>
        </p: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xmlns="" id="{0B25A146-5047-3D9F-9E2D-92EA1747F2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4306" y="1076469"/>
              <a:ext cx="695" cy="2339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xmlns="" id="{0B25A146-5047-3D9F-9E2D-92EA1747F2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6088" y="1088189"/>
              <a:ext cx="695" cy="23396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972020" y="3839974"/>
            <a:ext cx="3599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</a:rPr>
              <a:t>мониторинг </a:t>
            </a:r>
            <a:r>
              <a:rPr lang="ru-RU" sz="1600" b="1" dirty="0">
                <a:solidFill>
                  <a:prstClr val="black"/>
                </a:solidFill>
              </a:rPr>
              <a:t>правильности </a:t>
            </a:r>
          </a:p>
          <a:p>
            <a:r>
              <a:rPr lang="ru-RU" sz="1600" b="1" dirty="0">
                <a:solidFill>
                  <a:prstClr val="black"/>
                </a:solidFill>
              </a:rPr>
              <a:t>и своевременности исполнения </a:t>
            </a:r>
            <a:r>
              <a:rPr lang="ru-RU" sz="1600" dirty="0">
                <a:solidFill>
                  <a:prstClr val="black"/>
                </a:solidFill>
              </a:rPr>
              <a:t>требований законодательства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531092" y="3792604"/>
            <a:ext cx="37780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</a:rPr>
              <a:t>сокращение/исключение фактов нарушения </a:t>
            </a:r>
            <a:r>
              <a:rPr lang="ru-RU" sz="1600" dirty="0">
                <a:solidFill>
                  <a:prstClr val="black"/>
                </a:solidFill>
              </a:rPr>
              <a:t>ОИВ и ГБУ требований законодательства </a:t>
            </a:r>
            <a:br>
              <a:rPr lang="ru-RU" sz="1600" dirty="0">
                <a:solidFill>
                  <a:prstClr val="black"/>
                </a:solidFill>
              </a:rPr>
            </a:br>
            <a:endParaRPr lang="ru-RU" sz="1600" dirty="0">
              <a:solidFill>
                <a:prstClr val="black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55157BC7-51A4-458B-992F-41D79B3CB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9957" y="3908810"/>
            <a:ext cx="431798" cy="431798"/>
          </a:xfrm>
          <a:prstGeom prst="rect">
            <a:avLst/>
          </a:prstGeom>
        </p:spPr>
      </p:pic>
      <p:sp>
        <p:nvSpPr>
          <p:cNvPr id="39" name="object 10">
            <a:extLst>
              <a:ext uri="{FF2B5EF4-FFF2-40B4-BE49-F238E27FC236}">
                <a16:creationId xmlns:a16="http://schemas.microsoft.com/office/drawing/2014/main" xmlns="" id="{033798B7-AEC2-BBEE-C04E-A7404D942C3B}"/>
              </a:ext>
            </a:extLst>
          </p:cNvPr>
          <p:cNvSpPr txBox="1"/>
          <p:nvPr/>
        </p:nvSpPr>
        <p:spPr>
          <a:xfrm>
            <a:off x="4885808" y="2680561"/>
            <a:ext cx="870033" cy="285286"/>
          </a:xfrm>
          <a:prstGeom prst="rect">
            <a:avLst/>
          </a:prstGeom>
        </p:spPr>
        <p:txBody>
          <a:bodyPr vert="horz" wrap="square" lIns="0" tIns="8207" rIns="0" bIns="0" rtlCol="0">
            <a:spAutoFit/>
          </a:bodyPr>
          <a:lstStyle/>
          <a:p>
            <a:pPr algn="ctr" defTabSz="545486">
              <a:defRPr/>
            </a:pPr>
            <a:r>
              <a:rPr lang="ru-RU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0</a:t>
            </a:r>
          </a:p>
        </p:txBody>
      </p:sp>
      <p:pic>
        <p:nvPicPr>
          <p:cNvPr id="40" name="Graphic 10">
            <a:extLst>
              <a:ext uri="{FF2B5EF4-FFF2-40B4-BE49-F238E27FC236}">
                <a16:creationId xmlns:a16="http://schemas.microsoft.com/office/drawing/2014/main" xmlns="" id="{AE7B4B0B-158F-4F62-ABEC-B8860BD2D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707067" y="1645512"/>
            <a:ext cx="379985" cy="431508"/>
          </a:xfrm>
          <a:prstGeom prst="rect">
            <a:avLst/>
          </a:prstGeom>
        </p:spPr>
      </p:pic>
      <p:sp>
        <p:nvSpPr>
          <p:cNvPr id="41" name="Скругленный прямоугольник 26">
            <a:extLst>
              <a:ext uri="{FF2B5EF4-FFF2-40B4-BE49-F238E27FC236}">
                <a16:creationId xmlns:a16="http://schemas.microsoft.com/office/drawing/2014/main" xmlns="" id="{415C2636-1328-477D-B3DE-B48B0B9CD6F9}"/>
              </a:ext>
            </a:extLst>
          </p:cNvPr>
          <p:cNvSpPr>
            <a:spLocks/>
          </p:cNvSpPr>
          <p:nvPr/>
        </p:nvSpPr>
        <p:spPr>
          <a:xfrm>
            <a:off x="834281" y="1404195"/>
            <a:ext cx="7438161" cy="2232249"/>
          </a:xfrm>
          <a:prstGeom prst="roundRect">
            <a:avLst>
              <a:gd name="adj" fmla="val 4006"/>
            </a:avLst>
          </a:prstGeom>
          <a:noFill/>
          <a:ln w="3175" cap="flat" cmpd="sng" algn="ctr">
            <a:gradFill>
              <a:gsLst>
                <a:gs pos="0">
                  <a:srgbClr val="00FFCC"/>
                </a:gs>
                <a:gs pos="100000">
                  <a:srgbClr val="4F81BD"/>
                </a:gs>
              </a:gsLst>
              <a:lin ang="5400000" scaled="1"/>
            </a:gradFill>
            <a:prstDash val="solid"/>
            <a:miter lim="800000"/>
          </a:ln>
          <a:effectLst>
            <a:glow rad="63500">
              <a:srgbClr val="4F81BD">
                <a:satMod val="175000"/>
                <a:alpha val="40000"/>
              </a:srgbClr>
            </a:glow>
          </a:effectLst>
        </p:spPr>
        <p:txBody>
          <a:bodyPr lIns="91416" tIns="45719" rIns="91416" bIns="45719" rtlCol="0" anchor="ctr"/>
          <a:lstStyle/>
          <a:p>
            <a:pPr marL="0" marR="0" lvl="0" indent="0" algn="l" defTabSz="9141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3B3B3B"/>
                </a:solidFill>
                <a:effectLst/>
                <a:uLnTx/>
                <a:uFillTx/>
                <a:latin typeface=" Arial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Скругленный прямоугольник 21">
            <a:extLst>
              <a:ext uri="{FF2B5EF4-FFF2-40B4-BE49-F238E27FC236}">
                <a16:creationId xmlns:a16="http://schemas.microsoft.com/office/drawing/2014/main" xmlns="" id="{FDE40A30-9CAE-45E9-9C45-221CB65F9175}"/>
              </a:ext>
            </a:extLst>
          </p:cNvPr>
          <p:cNvSpPr>
            <a:spLocks/>
          </p:cNvSpPr>
          <p:nvPr/>
        </p:nvSpPr>
        <p:spPr>
          <a:xfrm>
            <a:off x="421711" y="777081"/>
            <a:ext cx="2647001" cy="341482"/>
          </a:xfrm>
          <a:prstGeom prst="roundRect">
            <a:avLst>
              <a:gd name="adj" fmla="val 10384"/>
            </a:avLst>
          </a:prstGeom>
          <a:noFill/>
          <a:ln w="254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>
                <a:solidFill>
                  <a:srgbClr val="4D4D4D"/>
                </a:solidFill>
                <a:cs typeface="Arial" pitchFamily="34" charset="0"/>
              </a:rPr>
              <a:t>2022 – 2024 </a:t>
            </a:r>
            <a:r>
              <a:rPr lang="ru-RU" sz="2000" b="1" dirty="0" err="1">
                <a:solidFill>
                  <a:srgbClr val="4D4D4D"/>
                </a:solidFill>
                <a:cs typeface="Arial" pitchFamily="34" charset="0"/>
              </a:rPr>
              <a:t>гг</a:t>
            </a:r>
            <a:endParaRPr lang="ru-RU" sz="2000" b="1" dirty="0">
              <a:solidFill>
                <a:srgbClr val="4D4D4D"/>
              </a:solidFill>
              <a:cs typeface="Arial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66417E0C-F137-44EA-9837-F5C10A729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998854" y="3985180"/>
            <a:ext cx="431798" cy="43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51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xmlns="" id="{E9CD998B-C01F-4EA7-B01C-6723D57404E8}"/>
              </a:ext>
            </a:extLst>
          </p:cNvPr>
          <p:cNvSpPr txBox="1">
            <a:spLocks/>
          </p:cNvSpPr>
          <p:nvPr/>
        </p:nvSpPr>
        <p:spPr>
          <a:xfrm>
            <a:off x="817305" y="1403768"/>
            <a:ext cx="4094864" cy="12549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66">
              <a:lnSpc>
                <a:spcPct val="100000"/>
              </a:lnSpc>
              <a:defRPr/>
            </a:pPr>
            <a:r>
              <a:rPr lang="ru-RU" sz="2000" b="1" dirty="0">
                <a:solidFill>
                  <a:schemeClr val="bg1"/>
                </a:solidFill>
                <a:latin typeface=" Arial"/>
              </a:rPr>
              <a:t>ВМЕСТЕ РАЗВИВАЕМ ГОСУДАРСТВЕННУЮ </a:t>
            </a:r>
          </a:p>
          <a:p>
            <a:pPr defTabSz="685766">
              <a:lnSpc>
                <a:spcPct val="100000"/>
              </a:lnSpc>
              <a:defRPr/>
            </a:pPr>
            <a:r>
              <a:rPr lang="ru-RU" sz="2000" b="1" dirty="0">
                <a:solidFill>
                  <a:schemeClr val="bg1"/>
                </a:solidFill>
                <a:latin typeface=" Arial"/>
              </a:rPr>
              <a:t>КАДАСТРОВУЮ ОЦЕНКУ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4856" y="3964255"/>
            <a:ext cx="1139058" cy="17375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 sz="1050" dirty="0">
                <a:solidFill>
                  <a:srgbClr val="FFFFFF"/>
                </a:solidFill>
                <a:latin typeface="Inter Medium" pitchFamily="2" charset="0"/>
                <a:ea typeface="Inter Medium" pitchFamily="2" charset="0"/>
              </a:rPr>
              <a:t>ВКонтакте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363830" y="3933415"/>
            <a:ext cx="1015940" cy="20574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 sz="1050" dirty="0">
                <a:solidFill>
                  <a:srgbClr val="FFFFFF"/>
                </a:solidFill>
                <a:latin typeface="Inter Medium" pitchFamily="2" charset="0"/>
                <a:ea typeface="Inter Medium" pitchFamily="2" charset="0"/>
              </a:rPr>
              <a:t>  Телеграм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79161" y="3916397"/>
            <a:ext cx="1236821" cy="21983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/>
            <a:r>
              <a:rPr lang="ru-RU" sz="1050" dirty="0">
                <a:solidFill>
                  <a:srgbClr val="FFFFFF"/>
                </a:solidFill>
                <a:latin typeface="Inter Medium" pitchFamily="2" charset="0"/>
                <a:ea typeface="Inter Medium" pitchFamily="2" charset="0"/>
              </a:rPr>
              <a:t>сайт Росреестра</a:t>
            </a:r>
          </a:p>
        </p:txBody>
      </p:sp>
      <p:pic>
        <p:nvPicPr>
          <p:cNvPr id="11" name="Picture 2" descr="\\10.54.0.3\uy\Общие документы\!Папка обмена документами\!!!СМИ\QR коды_НЕ УДАЛЯТЬ!!!\Управление\Сай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19" y="2869595"/>
            <a:ext cx="956506" cy="9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\\10.54.0.3\uy\Общие документы\!Папка обмена документами\!!!СМИ\QR коды_НЕ УДАЛЯТЬ!!!\Управление\Телегра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128" y="2885037"/>
            <a:ext cx="956506" cy="9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\\10.54.0.3\uy\Общие документы\!Папка обмена документами\!!!СМИ\QR коды_НЕ УДАЛЯТЬ!!!\Управление\ВК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32" y="2892080"/>
            <a:ext cx="956507" cy="95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xmlns="" id="{3214BEA5-E049-E2DB-54C3-9B11834E75B2}"/>
              </a:ext>
            </a:extLst>
          </p:cNvPr>
          <p:cNvSpPr/>
          <p:nvPr/>
        </p:nvSpPr>
        <p:spPr>
          <a:xfrm>
            <a:off x="628759" y="4230085"/>
            <a:ext cx="28605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135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8 (383) 227-10-87</a:t>
            </a:r>
          </a:p>
          <a:p>
            <a:pPr defTabSz="685800"/>
            <a:r>
              <a:rPr lang="ru-RU" sz="10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г. Новосибирск, улица Державина, 28</a:t>
            </a: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54</a:t>
            </a:r>
            <a:r>
              <a:rPr lang="ru-RU" sz="105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_</a:t>
            </a:r>
            <a:r>
              <a:rPr lang="en-US" sz="105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upr@rosreestr.ru</a:t>
            </a:r>
            <a:endParaRPr lang="ru-RU" sz="105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rosreestr.gov.ru</a:t>
            </a:r>
            <a:endParaRPr lang="ru-RU" sz="1050" dirty="0">
              <a:solidFill>
                <a:srgbClr val="FFFFFF"/>
              </a:solidFill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pic>
        <p:nvPicPr>
          <p:cNvPr id="15" name="Graphic 114">
            <a:extLst>
              <a:ext uri="{FF2B5EF4-FFF2-40B4-BE49-F238E27FC236}">
                <a16:creationId xmlns:a16="http://schemas.microsoft.com/office/drawing/2014/main" xmlns="" id="{C212471E-E0C0-4A66-AFB3-1482B62D1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156176" y="1744779"/>
            <a:ext cx="1664349" cy="176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1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" id="{EE3B7C56-B755-41EF-B669-C2C8DF7AFB6E}" vid="{47A418CC-2947-4B56-AD63-8F711EAA87FF}"/>
    </a:ext>
  </a:extLst>
</a:theme>
</file>

<file path=ppt/theme/theme3.xml><?xml version="1.0" encoding="utf-8"?>
<a:theme xmlns:a="http://schemas.openxmlformats.org/drawingml/2006/main" name="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" id="{EE3B7C56-B755-41EF-B669-C2C8DF7AFB6E}" vid="{47A418CC-2947-4B56-AD63-8F711EAA87FF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420</Words>
  <Application>Microsoft Office PowerPoint</Application>
  <PresentationFormat>Экран (16:9)</PresentationFormat>
  <Paragraphs>139</Paragraphs>
  <Slides>9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Тема Office</vt:lpstr>
      <vt:lpstr>4_Шаблон</vt:lpstr>
      <vt:lpstr>5_Шаблон</vt:lpstr>
      <vt:lpstr>think-cell Slide</vt:lpstr>
      <vt:lpstr>Презентация PowerPoint</vt:lpstr>
      <vt:lpstr>КАДАСТРОВАЯ ОЦЕНКА В НОВОСИБИРСКОЙ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Галынина Софья Владимировна</dc:creator>
  <cp:lastModifiedBy>Зайцева Наталья Владимировна</cp:lastModifiedBy>
  <cp:revision>339</cp:revision>
  <cp:lastPrinted>2024-05-14T11:12:00Z</cp:lastPrinted>
  <dcterms:created xsi:type="dcterms:W3CDTF">2023-08-16T09:28:06Z</dcterms:created>
  <dcterms:modified xsi:type="dcterms:W3CDTF">2024-05-15T01:05:56Z</dcterms:modified>
</cp:coreProperties>
</file>